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0" r:id="rId1"/>
  </p:sldMasterIdLst>
  <p:notesMasterIdLst>
    <p:notesMasterId r:id="rId16"/>
  </p:notesMasterIdLst>
  <p:handoutMasterIdLst>
    <p:handoutMasterId r:id="rId17"/>
  </p:handoutMasterIdLst>
  <p:sldIdLst>
    <p:sldId id="347" r:id="rId2"/>
    <p:sldId id="351" r:id="rId3"/>
    <p:sldId id="352" r:id="rId4"/>
    <p:sldId id="353" r:id="rId5"/>
    <p:sldId id="354" r:id="rId6"/>
    <p:sldId id="355" r:id="rId7"/>
    <p:sldId id="356" r:id="rId8"/>
    <p:sldId id="357" r:id="rId9"/>
    <p:sldId id="360" r:id="rId10"/>
    <p:sldId id="361" r:id="rId11"/>
    <p:sldId id="362" r:id="rId12"/>
    <p:sldId id="359" r:id="rId13"/>
    <p:sldId id="358" r:id="rId14"/>
    <p:sldId id="350" r:id="rId15"/>
  </p:sldIdLst>
  <p:sldSz cx="9144000" cy="6858000" type="screen4x3"/>
  <p:notesSz cx="6669088" cy="9872663"/>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0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8732"/>
    <a:srgbClr val="DE7E3E"/>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71908" autoAdjust="0"/>
  </p:normalViewPr>
  <p:slideViewPr>
    <p:cSldViewPr>
      <p:cViewPr varScale="1">
        <p:scale>
          <a:sx n="40" d="100"/>
          <a:sy n="40" d="100"/>
        </p:scale>
        <p:origin x="1546" y="34"/>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3288"/>
    </p:cViewPr>
  </p:sorterViewPr>
  <p:notesViewPr>
    <p:cSldViewPr>
      <p:cViewPr varScale="1">
        <p:scale>
          <a:sx n="83" d="100"/>
          <a:sy n="83" d="100"/>
        </p:scale>
        <p:origin x="-2040" y="-84"/>
      </p:cViewPr>
      <p:guideLst>
        <p:guide orient="horz" pos="3110"/>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8"/>
            <a:ext cx="2889938" cy="493633"/>
          </a:xfrm>
          <a:prstGeom prst="rect">
            <a:avLst/>
          </a:prstGeom>
        </p:spPr>
        <p:txBody>
          <a:bodyPr vert="horz" lIns="91029" tIns="45514" rIns="91029" bIns="45514" rtlCol="0"/>
          <a:lstStyle>
            <a:lvl1pPr algn="l">
              <a:defRPr sz="1200"/>
            </a:lvl1pPr>
          </a:lstStyle>
          <a:p>
            <a:endParaRPr lang="nl-NL"/>
          </a:p>
        </p:txBody>
      </p:sp>
      <p:sp>
        <p:nvSpPr>
          <p:cNvPr id="3" name="Tijdelijke aanduiding voor datum 2"/>
          <p:cNvSpPr>
            <a:spLocks noGrp="1"/>
          </p:cNvSpPr>
          <p:nvPr>
            <p:ph type="dt" sz="quarter" idx="1"/>
          </p:nvPr>
        </p:nvSpPr>
        <p:spPr>
          <a:xfrm>
            <a:off x="3777607" y="8"/>
            <a:ext cx="2889938" cy="493633"/>
          </a:xfrm>
          <a:prstGeom prst="rect">
            <a:avLst/>
          </a:prstGeom>
        </p:spPr>
        <p:txBody>
          <a:bodyPr vert="horz" lIns="91029" tIns="45514" rIns="91029" bIns="45514" rtlCol="0"/>
          <a:lstStyle>
            <a:lvl1pPr algn="r">
              <a:defRPr sz="1200"/>
            </a:lvl1pPr>
          </a:lstStyle>
          <a:p>
            <a:endParaRPr lang="nl-NL" dirty="0"/>
          </a:p>
        </p:txBody>
      </p:sp>
      <p:sp>
        <p:nvSpPr>
          <p:cNvPr id="4" name="Tijdelijke aanduiding voor voettekst 3"/>
          <p:cNvSpPr>
            <a:spLocks noGrp="1"/>
          </p:cNvSpPr>
          <p:nvPr>
            <p:ph type="ftr" sz="quarter" idx="2"/>
          </p:nvPr>
        </p:nvSpPr>
        <p:spPr>
          <a:xfrm>
            <a:off x="0" y="9377329"/>
            <a:ext cx="2889938" cy="493633"/>
          </a:xfrm>
          <a:prstGeom prst="rect">
            <a:avLst/>
          </a:prstGeom>
        </p:spPr>
        <p:txBody>
          <a:bodyPr vert="horz" lIns="91029" tIns="45514" rIns="91029" bIns="45514"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777607" y="9377329"/>
            <a:ext cx="2889938" cy="493633"/>
          </a:xfrm>
          <a:prstGeom prst="rect">
            <a:avLst/>
          </a:prstGeom>
        </p:spPr>
        <p:txBody>
          <a:bodyPr vert="horz" lIns="91029" tIns="45514" rIns="91029" bIns="45514" rtlCol="0" anchor="b"/>
          <a:lstStyle>
            <a:lvl1pPr algn="r">
              <a:defRPr sz="1200"/>
            </a:lvl1pPr>
          </a:lstStyle>
          <a:p>
            <a:fld id="{4C7C712B-BA12-4E99-BF02-8C1A44B3F4A5}" type="slidenum">
              <a:rPr lang="nl-NL" smtClean="0"/>
              <a:pPr/>
              <a:t>‹nr.›</a:t>
            </a:fld>
            <a:endParaRPr lang="nl-NL"/>
          </a:p>
        </p:txBody>
      </p:sp>
    </p:spTree>
    <p:extLst>
      <p:ext uri="{BB962C8B-B14F-4D97-AF65-F5344CB8AC3E}">
        <p14:creationId xmlns:p14="http://schemas.microsoft.com/office/powerpoint/2010/main" val="14357344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8"/>
            <a:ext cx="2889938" cy="493633"/>
          </a:xfrm>
          <a:prstGeom prst="rect">
            <a:avLst/>
          </a:prstGeom>
        </p:spPr>
        <p:txBody>
          <a:bodyPr vert="horz" lIns="91029" tIns="45514" rIns="91029" bIns="45514" rtlCol="0"/>
          <a:lstStyle>
            <a:lvl1pPr algn="l">
              <a:defRPr sz="1200"/>
            </a:lvl1pPr>
          </a:lstStyle>
          <a:p>
            <a:endParaRPr lang="nl-NL"/>
          </a:p>
        </p:txBody>
      </p:sp>
      <p:sp>
        <p:nvSpPr>
          <p:cNvPr id="3" name="Tijdelijke aanduiding voor datum 2"/>
          <p:cNvSpPr>
            <a:spLocks noGrp="1"/>
          </p:cNvSpPr>
          <p:nvPr>
            <p:ph type="dt" idx="1"/>
          </p:nvPr>
        </p:nvSpPr>
        <p:spPr>
          <a:xfrm>
            <a:off x="3777607" y="8"/>
            <a:ext cx="2889938" cy="493633"/>
          </a:xfrm>
          <a:prstGeom prst="rect">
            <a:avLst/>
          </a:prstGeom>
        </p:spPr>
        <p:txBody>
          <a:bodyPr vert="horz" lIns="91029" tIns="45514" rIns="91029" bIns="45514" rtlCol="0"/>
          <a:lstStyle>
            <a:lvl1pPr algn="r">
              <a:defRPr sz="1200"/>
            </a:lvl1pPr>
          </a:lstStyle>
          <a:p>
            <a:endParaRPr lang="nl-NL" dirty="0"/>
          </a:p>
        </p:txBody>
      </p:sp>
      <p:sp>
        <p:nvSpPr>
          <p:cNvPr id="4" name="Tijdelijke aanduiding voor dia-afbeelding 3"/>
          <p:cNvSpPr>
            <a:spLocks noGrp="1" noRot="1" noChangeAspect="1"/>
          </p:cNvSpPr>
          <p:nvPr>
            <p:ph type="sldImg" idx="2"/>
          </p:nvPr>
        </p:nvSpPr>
        <p:spPr>
          <a:xfrm>
            <a:off x="866775" y="739775"/>
            <a:ext cx="4935538" cy="3703638"/>
          </a:xfrm>
          <a:prstGeom prst="rect">
            <a:avLst/>
          </a:prstGeom>
          <a:noFill/>
          <a:ln w="12700">
            <a:solidFill>
              <a:prstClr val="black"/>
            </a:solidFill>
          </a:ln>
        </p:spPr>
        <p:txBody>
          <a:bodyPr vert="horz" lIns="91029" tIns="45514" rIns="91029" bIns="45514" rtlCol="0" anchor="ctr"/>
          <a:lstStyle/>
          <a:p>
            <a:endParaRPr lang="nl-NL"/>
          </a:p>
        </p:txBody>
      </p:sp>
      <p:sp>
        <p:nvSpPr>
          <p:cNvPr id="5" name="Tijdelijke aanduiding voor notities 4"/>
          <p:cNvSpPr>
            <a:spLocks noGrp="1"/>
          </p:cNvSpPr>
          <p:nvPr>
            <p:ph type="body" sz="quarter" idx="3"/>
          </p:nvPr>
        </p:nvSpPr>
        <p:spPr>
          <a:xfrm>
            <a:off x="666909" y="4689515"/>
            <a:ext cx="5335270" cy="4442698"/>
          </a:xfrm>
          <a:prstGeom prst="rect">
            <a:avLst/>
          </a:prstGeom>
        </p:spPr>
        <p:txBody>
          <a:bodyPr vert="horz" lIns="91029" tIns="45514" rIns="91029" bIns="45514"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377329"/>
            <a:ext cx="2889938" cy="493633"/>
          </a:xfrm>
          <a:prstGeom prst="rect">
            <a:avLst/>
          </a:prstGeom>
        </p:spPr>
        <p:txBody>
          <a:bodyPr vert="horz" lIns="91029" tIns="45514" rIns="91029" bIns="45514"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777607" y="9377329"/>
            <a:ext cx="2889938" cy="493633"/>
          </a:xfrm>
          <a:prstGeom prst="rect">
            <a:avLst/>
          </a:prstGeom>
        </p:spPr>
        <p:txBody>
          <a:bodyPr vert="horz" lIns="91029" tIns="45514" rIns="91029" bIns="45514" rtlCol="0" anchor="b"/>
          <a:lstStyle>
            <a:lvl1pPr algn="r">
              <a:defRPr sz="1200"/>
            </a:lvl1pPr>
          </a:lstStyle>
          <a:p>
            <a:fld id="{EADF789D-24D1-4FCE-B2E5-48230B0E07C3}" type="slidenum">
              <a:rPr lang="nl-NL" smtClean="0"/>
              <a:pPr/>
              <a:t>‹nr.›</a:t>
            </a:fld>
            <a:endParaRPr lang="nl-NL"/>
          </a:p>
        </p:txBody>
      </p:sp>
    </p:spTree>
    <p:extLst>
      <p:ext uri="{BB962C8B-B14F-4D97-AF65-F5344CB8AC3E}">
        <p14:creationId xmlns:p14="http://schemas.microsoft.com/office/powerpoint/2010/main" val="181090583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EADF789D-24D1-4FCE-B2E5-48230B0E07C3}" type="slidenum">
              <a:rPr lang="nl-NL" smtClean="0"/>
              <a:pPr/>
              <a:t>1</a:t>
            </a:fld>
            <a:endParaRPr lang="nl-NL"/>
          </a:p>
        </p:txBody>
      </p:sp>
    </p:spTree>
    <p:extLst>
      <p:ext uri="{BB962C8B-B14F-4D97-AF65-F5344CB8AC3E}">
        <p14:creationId xmlns:p14="http://schemas.microsoft.com/office/powerpoint/2010/main" val="167489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Ondermijningswet </a:t>
            </a:r>
            <a:r>
              <a:rPr lang="nl-NL" dirty="0" err="1"/>
              <a:t>Kst</a:t>
            </a:r>
            <a:r>
              <a:rPr lang="nl-NL" dirty="0"/>
              <a:t> 34 700, </a:t>
            </a:r>
            <a:r>
              <a:rPr lang="nl-NL" dirty="0" err="1"/>
              <a:t>nr</a:t>
            </a:r>
            <a:r>
              <a:rPr lang="nl-NL" dirty="0"/>
              <a:t> 34 =&gt; “Proeve van wetgeving” van de kant van de regioburgemeesters.</a:t>
            </a:r>
          </a:p>
          <a:p>
            <a:r>
              <a:rPr lang="nl-NL" dirty="0"/>
              <a:t>Verruiming sluitingsbevoegdheid OW, 34 763</a:t>
            </a:r>
          </a:p>
        </p:txBody>
      </p:sp>
      <p:sp>
        <p:nvSpPr>
          <p:cNvPr id="4" name="Slide Number Placeholder 3"/>
          <p:cNvSpPr>
            <a:spLocks noGrp="1"/>
          </p:cNvSpPr>
          <p:nvPr>
            <p:ph type="sldNum" sz="quarter" idx="10"/>
          </p:nvPr>
        </p:nvSpPr>
        <p:spPr/>
        <p:txBody>
          <a:bodyPr/>
          <a:lstStyle/>
          <a:p>
            <a:fld id="{EADF789D-24D1-4FCE-B2E5-48230B0E07C3}" type="slidenum">
              <a:rPr lang="nl-NL" smtClean="0"/>
              <a:pPr/>
              <a:t>10</a:t>
            </a:fld>
            <a:endParaRPr lang="nl-NL"/>
          </a:p>
        </p:txBody>
      </p:sp>
    </p:spTree>
    <p:extLst>
      <p:ext uri="{BB962C8B-B14F-4D97-AF65-F5344CB8AC3E}">
        <p14:creationId xmlns:p14="http://schemas.microsoft.com/office/powerpoint/2010/main" val="24858275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Zie brief van minister van 16 februari 2018.</a:t>
            </a:r>
          </a:p>
        </p:txBody>
      </p:sp>
      <p:sp>
        <p:nvSpPr>
          <p:cNvPr id="4" name="Slide Number Placeholder 3"/>
          <p:cNvSpPr>
            <a:spLocks noGrp="1"/>
          </p:cNvSpPr>
          <p:nvPr>
            <p:ph type="sldNum" sz="quarter" idx="10"/>
          </p:nvPr>
        </p:nvSpPr>
        <p:spPr/>
        <p:txBody>
          <a:bodyPr/>
          <a:lstStyle/>
          <a:p>
            <a:fld id="{EADF789D-24D1-4FCE-B2E5-48230B0E07C3}" type="slidenum">
              <a:rPr lang="nl-NL" smtClean="0"/>
              <a:pPr/>
              <a:t>11</a:t>
            </a:fld>
            <a:endParaRPr lang="nl-NL"/>
          </a:p>
        </p:txBody>
      </p:sp>
    </p:spTree>
    <p:extLst>
      <p:ext uri="{BB962C8B-B14F-4D97-AF65-F5344CB8AC3E}">
        <p14:creationId xmlns:p14="http://schemas.microsoft.com/office/powerpoint/2010/main" val="30670172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Bestrijden overtreding én voorkomen! Anders dan in het strafrecht. Indien stelselmatig en in georganiseerd verband de OW wordt overtreden, kan de burgemeester zich al gauw in redelijkheid op het standpunt stellen dat sluiting woning noodzakelijk is (RVS:2017:294). </a:t>
            </a:r>
          </a:p>
        </p:txBody>
      </p:sp>
      <p:sp>
        <p:nvSpPr>
          <p:cNvPr id="4" name="Slide Number Placeholder 3"/>
          <p:cNvSpPr>
            <a:spLocks noGrp="1"/>
          </p:cNvSpPr>
          <p:nvPr>
            <p:ph type="sldNum" sz="quarter" idx="10"/>
          </p:nvPr>
        </p:nvSpPr>
        <p:spPr/>
        <p:txBody>
          <a:bodyPr/>
          <a:lstStyle/>
          <a:p>
            <a:fld id="{EADF789D-24D1-4FCE-B2E5-48230B0E07C3}" type="slidenum">
              <a:rPr lang="nl-NL" smtClean="0"/>
              <a:pPr/>
              <a:t>12</a:t>
            </a:fld>
            <a:endParaRPr lang="nl-NL"/>
          </a:p>
        </p:txBody>
      </p:sp>
    </p:spTree>
    <p:extLst>
      <p:ext uri="{BB962C8B-B14F-4D97-AF65-F5344CB8AC3E}">
        <p14:creationId xmlns:p14="http://schemas.microsoft.com/office/powerpoint/2010/main" val="4215881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Ook: </a:t>
            </a:r>
            <a:r>
              <a:rPr lang="nl-NL" sz="1200" b="0" i="0" u="none" strike="noStrike" kern="1200" dirty="0">
                <a:solidFill>
                  <a:schemeClr val="tx1"/>
                </a:solidFill>
                <a:effectLst/>
                <a:latin typeface="+mn-lt"/>
                <a:ea typeface="+mn-ea"/>
                <a:cs typeface="+mn-cs"/>
              </a:rPr>
              <a:t>Artikel 174a Gemeentewet bepaalt dat hij een woning (huur én koop) kan sluiten indien door gedragingen in de woning de openbare orde rond de woning wordt verstoord.</a:t>
            </a:r>
          </a:p>
          <a:p>
            <a:endParaRPr lang="nl-NL" sz="1200" b="0" i="0" u="none" strike="noStrike" kern="1200" dirty="0">
              <a:solidFill>
                <a:schemeClr val="tx1"/>
              </a:solidFill>
              <a:effectLst/>
              <a:latin typeface="+mn-lt"/>
              <a:ea typeface="+mn-ea"/>
              <a:cs typeface="+mn-cs"/>
            </a:endParaRPr>
          </a:p>
          <a:p>
            <a:r>
              <a:rPr lang="nl-NL" sz="1200" b="0" i="0" u="none" strike="noStrike" kern="1200" dirty="0">
                <a:solidFill>
                  <a:schemeClr val="tx1"/>
                </a:solidFill>
                <a:effectLst/>
                <a:latin typeface="+mn-lt"/>
                <a:ea typeface="+mn-ea"/>
                <a:cs typeface="+mn-cs"/>
              </a:rPr>
              <a:t>De Wet Victoria geeft de burgemeester bevoegdheid tot sluiting van:</a:t>
            </a:r>
          </a:p>
          <a:p>
            <a:r>
              <a:rPr lang="nl-NL" sz="1200" b="0" i="0" u="none" strike="noStrike" kern="1200" dirty="0">
                <a:solidFill>
                  <a:schemeClr val="tx1"/>
                </a:solidFill>
                <a:effectLst/>
                <a:latin typeface="+mn-lt"/>
                <a:ea typeface="+mn-ea"/>
                <a:cs typeface="+mn-cs"/>
              </a:rPr>
              <a:t>een woning;</a:t>
            </a:r>
          </a:p>
          <a:p>
            <a:r>
              <a:rPr lang="nl-NL" sz="1200" b="0" i="0" u="none" strike="noStrike" kern="1200" dirty="0">
                <a:solidFill>
                  <a:schemeClr val="tx1"/>
                </a:solidFill>
                <a:effectLst/>
                <a:latin typeface="+mn-lt"/>
                <a:ea typeface="+mn-ea"/>
                <a:cs typeface="+mn-cs"/>
              </a:rPr>
              <a:t>een niet voor het publiek toegankelijk lokaal;</a:t>
            </a:r>
          </a:p>
          <a:p>
            <a:r>
              <a:rPr lang="nl-NL" sz="1200" b="0" i="0" u="none" strike="noStrike" kern="1200" dirty="0">
                <a:solidFill>
                  <a:schemeClr val="tx1"/>
                </a:solidFill>
                <a:effectLst/>
                <a:latin typeface="+mn-lt"/>
                <a:ea typeface="+mn-ea"/>
                <a:cs typeface="+mn-cs"/>
              </a:rPr>
              <a:t>een bij die woning of dat lokaal behorend erf.</a:t>
            </a:r>
          </a:p>
          <a:p>
            <a:endParaRPr lang="nl-NL" sz="1200" b="0" i="0" u="none" strike="noStrike" kern="1200" dirty="0">
              <a:solidFill>
                <a:schemeClr val="tx1"/>
              </a:solidFill>
              <a:effectLst/>
              <a:latin typeface="+mn-lt"/>
              <a:ea typeface="+mn-ea"/>
              <a:cs typeface="+mn-cs"/>
            </a:endParaRPr>
          </a:p>
          <a:p>
            <a:r>
              <a:rPr lang="nl-NL" sz="1200" b="0" i="0" u="none" strike="noStrike" kern="1200" dirty="0">
                <a:solidFill>
                  <a:schemeClr val="tx1"/>
                </a:solidFill>
                <a:effectLst/>
                <a:latin typeface="+mn-lt"/>
                <a:ea typeface="+mn-ea"/>
                <a:cs typeface="+mn-cs"/>
              </a:rPr>
              <a:t>En: Wet Victor, 13b Woningwet:</a:t>
            </a:r>
          </a:p>
          <a:p>
            <a:r>
              <a:rPr lang="nl-NL" sz="1200" b="0" i="0" u="none" strike="noStrike" kern="1200" dirty="0">
                <a:solidFill>
                  <a:schemeClr val="tx1"/>
                </a:solidFill>
                <a:effectLst/>
                <a:latin typeface="+mn-lt"/>
                <a:ea typeface="+mn-ea"/>
                <a:cs typeface="+mn-cs"/>
              </a:rPr>
              <a:t>In het kader van deze wet is:</a:t>
            </a:r>
          </a:p>
          <a:p>
            <a:r>
              <a:rPr lang="nl-NL" sz="1200" b="0" i="0" u="none" strike="noStrike" kern="1200" dirty="0">
                <a:solidFill>
                  <a:schemeClr val="tx1"/>
                </a:solidFill>
                <a:effectLst/>
                <a:latin typeface="+mn-lt"/>
                <a:ea typeface="+mn-ea"/>
                <a:cs typeface="+mn-cs"/>
              </a:rPr>
              <a:t>aan de Woningwet een mogelijkheid toegevoegd om panden in beheer te nemen;</a:t>
            </a:r>
          </a:p>
          <a:p>
            <a:r>
              <a:rPr lang="nl-NL" sz="1200" b="0" i="0" u="none" strike="noStrike" kern="1200" dirty="0">
                <a:solidFill>
                  <a:schemeClr val="tx1"/>
                </a:solidFill>
                <a:effectLst/>
                <a:latin typeface="+mn-lt"/>
                <a:ea typeface="+mn-ea"/>
                <a:cs typeface="+mn-cs"/>
              </a:rPr>
              <a:t>in het Burgerlijk Wetboek is in artikel 7:231 lid 2 voor de verhuurder de mogelijkheid gecreëerd om in geval van sluiting de huur op te zeggen;</a:t>
            </a:r>
          </a:p>
          <a:p>
            <a:r>
              <a:rPr lang="nl-NL" sz="1200" b="0" i="0" u="none" strike="noStrike" kern="1200" dirty="0">
                <a:solidFill>
                  <a:schemeClr val="tx1"/>
                </a:solidFill>
                <a:effectLst/>
                <a:latin typeface="+mn-lt"/>
                <a:ea typeface="+mn-ea"/>
                <a:cs typeface="+mn-cs"/>
              </a:rPr>
              <a:t>aan de Onteigeningswet de mogelijkheid toegevoegd om als ultimum remedium tot onteigening over te gaan, als het in gebruik of beheer nemen van een pand niet helpt of kan.</a:t>
            </a:r>
          </a:p>
          <a:p>
            <a:r>
              <a:rPr lang="nl-NL" sz="1200" b="0" i="0" u="none" strike="noStrike" kern="1200" dirty="0">
                <a:solidFill>
                  <a:schemeClr val="tx1"/>
                </a:solidFill>
                <a:effectLst/>
                <a:latin typeface="+mn-lt"/>
                <a:ea typeface="+mn-ea"/>
                <a:cs typeface="+mn-cs"/>
              </a:rPr>
              <a:t>De Woningwet bepaalt dat de gemeente van de eigenaar van een gesloten pand kan eisen het in beheer te laten nemen door een ander.</a:t>
            </a:r>
          </a:p>
          <a:p>
            <a:endParaRPr lang="nl-NL" sz="1200" b="0" i="0" u="none" strike="noStrike" kern="1200" dirty="0">
              <a:solidFill>
                <a:schemeClr val="tx1"/>
              </a:solidFill>
              <a:effectLst/>
              <a:latin typeface="+mn-lt"/>
              <a:ea typeface="+mn-ea"/>
              <a:cs typeface="+mn-cs"/>
            </a:endParaRPr>
          </a:p>
          <a:p>
            <a:endParaRPr lang="nl-NL" dirty="0"/>
          </a:p>
        </p:txBody>
      </p:sp>
      <p:sp>
        <p:nvSpPr>
          <p:cNvPr id="4" name="Slide Number Placeholder 3"/>
          <p:cNvSpPr>
            <a:spLocks noGrp="1"/>
          </p:cNvSpPr>
          <p:nvPr>
            <p:ph type="sldNum" sz="quarter" idx="10"/>
          </p:nvPr>
        </p:nvSpPr>
        <p:spPr/>
        <p:txBody>
          <a:bodyPr/>
          <a:lstStyle/>
          <a:p>
            <a:fld id="{EADF789D-24D1-4FCE-B2E5-48230B0E07C3}" type="slidenum">
              <a:rPr lang="nl-NL" smtClean="0"/>
              <a:pPr/>
              <a:t>13</a:t>
            </a:fld>
            <a:endParaRPr lang="nl-NL"/>
          </a:p>
        </p:txBody>
      </p:sp>
    </p:spTree>
    <p:extLst>
      <p:ext uri="{BB962C8B-B14F-4D97-AF65-F5344CB8AC3E}">
        <p14:creationId xmlns:p14="http://schemas.microsoft.com/office/powerpoint/2010/main" val="32583313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EADF789D-24D1-4FCE-B2E5-48230B0E07C3}" type="slidenum">
              <a:rPr lang="nl-NL" smtClean="0"/>
              <a:pPr/>
              <a:t>14</a:t>
            </a:fld>
            <a:endParaRPr lang="nl-NL"/>
          </a:p>
        </p:txBody>
      </p:sp>
    </p:spTree>
    <p:extLst>
      <p:ext uri="{BB962C8B-B14F-4D97-AF65-F5344CB8AC3E}">
        <p14:creationId xmlns:p14="http://schemas.microsoft.com/office/powerpoint/2010/main" val="1214841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100" dirty="0"/>
              <a:t>Gemeenten, OM en opsporingsdiensten gebruiken de term “ondermijning” te pas en te onpas. </a:t>
            </a:r>
          </a:p>
          <a:p>
            <a:r>
              <a:rPr lang="nl-NL" sz="1100" dirty="0"/>
              <a:t>Een drugspand in een woonwijk? Ondermijning! Fraude via Marktplaats? Ondermijning! Witwassen? Ondermijning! </a:t>
            </a:r>
          </a:p>
          <a:p>
            <a:r>
              <a:rPr lang="nl-NL" sz="1100" dirty="0"/>
              <a:t>Laatst stelde een OvJ op een congres: alle vormen van milieucriminaliteit zijn feitelijk ondermijnend.</a:t>
            </a:r>
          </a:p>
          <a:p>
            <a:r>
              <a:rPr lang="nl-NL" sz="1100" dirty="0"/>
              <a:t>Is dat zo en is dat erg? Het zorgt in ieder geval voor de perceptie dat we overal en altijd ondermijnd worden.</a:t>
            </a:r>
          </a:p>
          <a:p>
            <a:endParaRPr lang="nl-NL" dirty="0"/>
          </a:p>
        </p:txBody>
      </p:sp>
      <p:sp>
        <p:nvSpPr>
          <p:cNvPr id="4" name="Slide Number Placeholder 3"/>
          <p:cNvSpPr>
            <a:spLocks noGrp="1"/>
          </p:cNvSpPr>
          <p:nvPr>
            <p:ph type="sldNum" sz="quarter" idx="10"/>
          </p:nvPr>
        </p:nvSpPr>
        <p:spPr/>
        <p:txBody>
          <a:bodyPr/>
          <a:lstStyle/>
          <a:p>
            <a:fld id="{EADF789D-24D1-4FCE-B2E5-48230B0E07C3}" type="slidenum">
              <a:rPr lang="nl-NL" smtClean="0"/>
              <a:pPr/>
              <a:t>2</a:t>
            </a:fld>
            <a:endParaRPr lang="nl-NL"/>
          </a:p>
        </p:txBody>
      </p:sp>
    </p:spTree>
    <p:extLst>
      <p:ext uri="{BB962C8B-B14F-4D97-AF65-F5344CB8AC3E}">
        <p14:creationId xmlns:p14="http://schemas.microsoft.com/office/powerpoint/2010/main" val="3579269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100" dirty="0"/>
              <a:t>Deze definitie staat op de site van het OM. Wat ons betreft een goede houvast.</a:t>
            </a:r>
          </a:p>
          <a:p>
            <a:r>
              <a:rPr lang="nl-NL" sz="1100" dirty="0"/>
              <a:t> </a:t>
            </a:r>
          </a:p>
          <a:p>
            <a:r>
              <a:rPr lang="nl-NL" sz="1100" dirty="0"/>
              <a:t>We kunnen uren praten over de vraag wat nu wel en wat nu niet Ondermijning is. Is alle georganiseerde misdaad Ondermijning? Vast niet. Maar: moeten we het dan ineens niet bestrijden? Ook niet.</a:t>
            </a:r>
          </a:p>
          <a:p>
            <a:r>
              <a:rPr lang="nl-NL" sz="1100" dirty="0"/>
              <a:t> </a:t>
            </a:r>
          </a:p>
          <a:p>
            <a:r>
              <a:rPr lang="nl-NL" sz="1100" dirty="0"/>
              <a:t>Zijn haatimams criminelen? Vast niet volgens iedereen. Werken hun speeches ondermijnend? Vast wel. Dus moeten we er wat mee, zullen veel burgemeesters zeggen.</a:t>
            </a:r>
          </a:p>
          <a:p>
            <a:endParaRPr lang="nl-NL" sz="1100" dirty="0"/>
          </a:p>
          <a:p>
            <a:r>
              <a:rPr lang="nl-NL" sz="1100" dirty="0"/>
              <a:t>Gisteren op nu.nl</a:t>
            </a:r>
            <a:r>
              <a:rPr lang="nl-NL" sz="1100" baseline="0" dirty="0"/>
              <a:t> het voorbeeld van de boeren die worde benaderd door criminelen om hun loodsen ter beschikking te stellen.</a:t>
            </a:r>
            <a:endParaRPr lang="nl-NL" dirty="0"/>
          </a:p>
        </p:txBody>
      </p:sp>
      <p:sp>
        <p:nvSpPr>
          <p:cNvPr id="4" name="Slide Number Placeholder 3"/>
          <p:cNvSpPr>
            <a:spLocks noGrp="1"/>
          </p:cNvSpPr>
          <p:nvPr>
            <p:ph type="sldNum" sz="quarter" idx="10"/>
          </p:nvPr>
        </p:nvSpPr>
        <p:spPr/>
        <p:txBody>
          <a:bodyPr/>
          <a:lstStyle/>
          <a:p>
            <a:fld id="{EADF789D-24D1-4FCE-B2E5-48230B0E07C3}" type="slidenum">
              <a:rPr lang="nl-NL" smtClean="0"/>
              <a:pPr/>
              <a:t>3</a:t>
            </a:fld>
            <a:endParaRPr lang="nl-NL"/>
          </a:p>
        </p:txBody>
      </p:sp>
    </p:spTree>
    <p:extLst>
      <p:ext uri="{BB962C8B-B14F-4D97-AF65-F5344CB8AC3E}">
        <p14:creationId xmlns:p14="http://schemas.microsoft.com/office/powerpoint/2010/main" val="345438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EADF789D-24D1-4FCE-B2E5-48230B0E07C3}" type="slidenum">
              <a:rPr lang="nl-NL" smtClean="0"/>
              <a:pPr/>
              <a:t>4</a:t>
            </a:fld>
            <a:endParaRPr lang="nl-NL"/>
          </a:p>
        </p:txBody>
      </p:sp>
    </p:spTree>
    <p:extLst>
      <p:ext uri="{BB962C8B-B14F-4D97-AF65-F5344CB8AC3E}">
        <p14:creationId xmlns:p14="http://schemas.microsoft.com/office/powerpoint/2010/main" val="1740671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EADF789D-24D1-4FCE-B2E5-48230B0E07C3}" type="slidenum">
              <a:rPr lang="nl-NL" smtClean="0"/>
              <a:pPr/>
              <a:t>5</a:t>
            </a:fld>
            <a:endParaRPr lang="nl-NL"/>
          </a:p>
        </p:txBody>
      </p:sp>
    </p:spTree>
    <p:extLst>
      <p:ext uri="{BB962C8B-B14F-4D97-AF65-F5344CB8AC3E}">
        <p14:creationId xmlns:p14="http://schemas.microsoft.com/office/powerpoint/2010/main" val="2037718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100" dirty="0"/>
              <a:t>Ondermijning leent zich uitstekend voor het inrichten van samenwerkingsverbanden, het maken van afspraken met ketenpartners, het inrichten van barrièremodellen en het schrijven van dikke beleidsplannen over informatiedeling, maar…</a:t>
            </a:r>
          </a:p>
          <a:p>
            <a:r>
              <a:rPr lang="nl-NL" sz="1100" dirty="0"/>
              <a:t> </a:t>
            </a:r>
          </a:p>
          <a:p>
            <a:r>
              <a:rPr lang="nl-NL" sz="1100" dirty="0"/>
              <a:t>dat is nuttig en nodig, maar het gaat uiteindelijk om de uitvoering, de evaluatie, en om de efficiënte inzet van mensen en middelen.</a:t>
            </a:r>
          </a:p>
          <a:p>
            <a:endParaRPr lang="nl-NL" sz="1100" dirty="0"/>
          </a:p>
          <a:p>
            <a:r>
              <a:rPr lang="nl-NL" sz="1100" dirty="0"/>
              <a:t>Ondermijning is feitelijk </a:t>
            </a:r>
            <a:r>
              <a:rPr lang="nl-NL" sz="1100" dirty="0" err="1"/>
              <a:t>all</a:t>
            </a:r>
            <a:r>
              <a:rPr lang="nl-NL" sz="1100" dirty="0"/>
              <a:t> </a:t>
            </a:r>
            <a:r>
              <a:rPr lang="nl-NL" sz="1100" dirty="0" err="1"/>
              <a:t>about</a:t>
            </a:r>
            <a:r>
              <a:rPr lang="nl-NL" sz="1100" dirty="0"/>
              <a:t>: samenwerking ketenpartners en uitwisseling informatie. Wie kan welk instrument op welk moment het beste inzetten? Navordering Belastingdienst? Weigeren of intrekken vergunning? Betrekken vorderingen van slachtoffers bij afhandeling schade?</a:t>
            </a:r>
          </a:p>
          <a:p>
            <a:endParaRPr lang="nl-NL" sz="1100" dirty="0"/>
          </a:p>
          <a:p>
            <a:r>
              <a:rPr lang="nl-NL" sz="1100" dirty="0"/>
              <a:t>Inmiddels stopgezette ‘stoplichtconvenanten’ tussen politie en autoverhuurder </a:t>
            </a:r>
            <a:r>
              <a:rPr lang="nl-NL" sz="1100" dirty="0" err="1"/>
              <a:t>cq</a:t>
            </a:r>
            <a:r>
              <a:rPr lang="nl-NL" sz="1100" dirty="0"/>
              <a:t> makelaars! =&gt; privacy…</a:t>
            </a:r>
            <a:endParaRPr lang="nl-NL" dirty="0"/>
          </a:p>
        </p:txBody>
      </p:sp>
      <p:sp>
        <p:nvSpPr>
          <p:cNvPr id="4" name="Slide Number Placeholder 3"/>
          <p:cNvSpPr>
            <a:spLocks noGrp="1"/>
          </p:cNvSpPr>
          <p:nvPr>
            <p:ph type="sldNum" sz="quarter" idx="10"/>
          </p:nvPr>
        </p:nvSpPr>
        <p:spPr/>
        <p:txBody>
          <a:bodyPr/>
          <a:lstStyle/>
          <a:p>
            <a:fld id="{EADF789D-24D1-4FCE-B2E5-48230B0E07C3}" type="slidenum">
              <a:rPr lang="nl-NL" smtClean="0"/>
              <a:pPr/>
              <a:t>6</a:t>
            </a:fld>
            <a:endParaRPr lang="nl-NL"/>
          </a:p>
        </p:txBody>
      </p:sp>
    </p:spTree>
    <p:extLst>
      <p:ext uri="{BB962C8B-B14F-4D97-AF65-F5344CB8AC3E}">
        <p14:creationId xmlns:p14="http://schemas.microsoft.com/office/powerpoint/2010/main" val="2211877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Onderzoek </a:t>
            </a:r>
            <a:r>
              <a:rPr lang="nl-NL" dirty="0" err="1"/>
              <a:t>Ergoline</a:t>
            </a:r>
            <a:r>
              <a:rPr lang="nl-NL" dirty="0"/>
              <a:t>:</a:t>
            </a:r>
          </a:p>
          <a:p>
            <a:r>
              <a:rPr lang="nl-NL" dirty="0"/>
              <a:t>Vermoeden van handel hard- en softdrugs in </a:t>
            </a:r>
            <a:r>
              <a:rPr lang="nl-NL" dirty="0" err="1"/>
              <a:t>Schevingen</a:t>
            </a:r>
            <a:r>
              <a:rPr lang="nl-NL" dirty="0"/>
              <a:t>; </a:t>
            </a:r>
          </a:p>
          <a:p>
            <a:r>
              <a:rPr lang="nl-NL" dirty="0"/>
              <a:t>Zogenaamde autohandel;</a:t>
            </a:r>
          </a:p>
          <a:p>
            <a:r>
              <a:rPr lang="nl-NL" dirty="0"/>
              <a:t>Besloten gemeenschap, moeilijk tussen te komen; alarmsystemen etc. </a:t>
            </a:r>
          </a:p>
          <a:p>
            <a:r>
              <a:rPr lang="nl-NL" dirty="0"/>
              <a:t>Observatie, taps, bakens onder auto’s, OVC in garage; (leidt tot vondst van diverse hennepkwekerijen en drogerijen)</a:t>
            </a:r>
          </a:p>
          <a:p>
            <a:r>
              <a:rPr lang="nl-NL" dirty="0"/>
              <a:t>In kaart brengen vermogen: boten, contanten, auto’s, horloges;</a:t>
            </a:r>
          </a:p>
          <a:p>
            <a:r>
              <a:rPr lang="nl-NL" dirty="0"/>
              <a:t>Samenwerking met Belastingdienst (in combinatie met afluisteren); financieel rechercheren.</a:t>
            </a:r>
          </a:p>
        </p:txBody>
      </p:sp>
      <p:sp>
        <p:nvSpPr>
          <p:cNvPr id="4" name="Slide Number Placeholder 3"/>
          <p:cNvSpPr>
            <a:spLocks noGrp="1"/>
          </p:cNvSpPr>
          <p:nvPr>
            <p:ph type="sldNum" sz="quarter" idx="10"/>
          </p:nvPr>
        </p:nvSpPr>
        <p:spPr/>
        <p:txBody>
          <a:bodyPr/>
          <a:lstStyle/>
          <a:p>
            <a:fld id="{EADF789D-24D1-4FCE-B2E5-48230B0E07C3}" type="slidenum">
              <a:rPr lang="nl-NL" smtClean="0"/>
              <a:pPr/>
              <a:t>7</a:t>
            </a:fld>
            <a:endParaRPr lang="nl-NL"/>
          </a:p>
        </p:txBody>
      </p:sp>
    </p:spTree>
    <p:extLst>
      <p:ext uri="{BB962C8B-B14F-4D97-AF65-F5344CB8AC3E}">
        <p14:creationId xmlns:p14="http://schemas.microsoft.com/office/powerpoint/2010/main" val="3474148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Onderste punt: dus is meer afpakken en opvoeren van maximumstraffen voor 140 Sr (zie brief </a:t>
            </a:r>
            <a:r>
              <a:rPr lang="nl-NL" dirty="0" err="1"/>
              <a:t>Grapperhaus</a:t>
            </a:r>
            <a:r>
              <a:rPr lang="nl-NL" dirty="0"/>
              <a:t> d.d. 16 februari 2018) niet </a:t>
            </a:r>
            <a:r>
              <a:rPr lang="nl-NL"/>
              <a:t>de oplossing.</a:t>
            </a:r>
            <a:endParaRPr lang="nl-NL" dirty="0"/>
          </a:p>
          <a:p>
            <a:endParaRPr lang="nl-NL" dirty="0"/>
          </a:p>
          <a:p>
            <a:r>
              <a:rPr lang="nl-NL" dirty="0"/>
              <a:t>Wat goed gaat kennelijk:</a:t>
            </a:r>
          </a:p>
          <a:p>
            <a:r>
              <a:rPr lang="nl-NL" dirty="0"/>
              <a:t>Wat wél blijkt is dat in het Zuiden van het land de Wet </a:t>
            </a:r>
            <a:r>
              <a:rPr lang="nl-NL" dirty="0" err="1"/>
              <a:t>Damocles</a:t>
            </a:r>
            <a:r>
              <a:rPr lang="nl-NL" dirty="0"/>
              <a:t> meer wordt toegepast, omdat de politie daar middels de Ondermijningsteams beter communiceert met de gemeente.</a:t>
            </a:r>
          </a:p>
          <a:p>
            <a:r>
              <a:rPr lang="nl-NL" dirty="0"/>
              <a:t>https://politiek.tpo.nl/2017/10/05/tpo-onderzoekt-gemeenten-sloten-2016-wet-damocles-duizend-panden/</a:t>
            </a:r>
          </a:p>
          <a:p>
            <a:endParaRPr lang="nl-NL" dirty="0"/>
          </a:p>
          <a:p>
            <a:r>
              <a:rPr lang="nl-NL" dirty="0"/>
              <a:t>Kritiek!</a:t>
            </a:r>
          </a:p>
        </p:txBody>
      </p:sp>
      <p:sp>
        <p:nvSpPr>
          <p:cNvPr id="4" name="Slide Number Placeholder 3"/>
          <p:cNvSpPr>
            <a:spLocks noGrp="1"/>
          </p:cNvSpPr>
          <p:nvPr>
            <p:ph type="sldNum" sz="quarter" idx="10"/>
          </p:nvPr>
        </p:nvSpPr>
        <p:spPr/>
        <p:txBody>
          <a:bodyPr/>
          <a:lstStyle/>
          <a:p>
            <a:fld id="{EADF789D-24D1-4FCE-B2E5-48230B0E07C3}" type="slidenum">
              <a:rPr lang="nl-NL" smtClean="0"/>
              <a:pPr/>
              <a:t>8</a:t>
            </a:fld>
            <a:endParaRPr lang="nl-NL"/>
          </a:p>
        </p:txBody>
      </p:sp>
    </p:spTree>
    <p:extLst>
      <p:ext uri="{BB962C8B-B14F-4D97-AF65-F5344CB8AC3E}">
        <p14:creationId xmlns:p14="http://schemas.microsoft.com/office/powerpoint/2010/main" val="198064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EADF789D-24D1-4FCE-B2E5-48230B0E07C3}" type="slidenum">
              <a:rPr lang="nl-NL" smtClean="0"/>
              <a:pPr/>
              <a:t>9</a:t>
            </a:fld>
            <a:endParaRPr lang="nl-NL"/>
          </a:p>
        </p:txBody>
      </p:sp>
    </p:spTree>
    <p:extLst>
      <p:ext uri="{BB962C8B-B14F-4D97-AF65-F5344CB8AC3E}">
        <p14:creationId xmlns:p14="http://schemas.microsoft.com/office/powerpoint/2010/main" val="14966108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dia">
    <p:spTree>
      <p:nvGrpSpPr>
        <p:cNvPr id="1" name=""/>
        <p:cNvGrpSpPr/>
        <p:nvPr/>
      </p:nvGrpSpPr>
      <p:grpSpPr>
        <a:xfrm>
          <a:off x="0" y="0"/>
          <a:ext cx="0" cy="0"/>
          <a:chOff x="0" y="0"/>
          <a:chExt cx="0" cy="0"/>
        </a:xfrm>
      </p:grpSpPr>
      <p:sp>
        <p:nvSpPr>
          <p:cNvPr id="3" name="Subtitel 2"/>
          <p:cNvSpPr>
            <a:spLocks noGrp="1"/>
          </p:cNvSpPr>
          <p:nvPr>
            <p:ph type="subTitle" idx="1" hasCustomPrompt="1"/>
          </p:nvPr>
        </p:nvSpPr>
        <p:spPr>
          <a:xfrm>
            <a:off x="2987824" y="4437113"/>
            <a:ext cx="5760640" cy="792088"/>
          </a:xfrm>
          <a:prstGeom prst="rect">
            <a:avLst/>
          </a:prstGeom>
        </p:spPr>
        <p:txBody>
          <a:bodyPr>
            <a:noAutofit/>
          </a:bodyPr>
          <a:lstStyle>
            <a:lvl1pPr marL="0" indent="0" algn="r">
              <a:buNone/>
              <a:defRPr sz="2400" baseline="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Onderwerp</a:t>
            </a:r>
          </a:p>
          <a:p>
            <a:endParaRPr lang="nl-NL" dirty="0"/>
          </a:p>
          <a:p>
            <a:endParaRPr lang="nl-NL" dirty="0"/>
          </a:p>
        </p:txBody>
      </p:sp>
      <p:sp>
        <p:nvSpPr>
          <p:cNvPr id="13" name="Titel 1"/>
          <p:cNvSpPr>
            <a:spLocks noGrp="1"/>
          </p:cNvSpPr>
          <p:nvPr>
            <p:ph type="title" hasCustomPrompt="1"/>
          </p:nvPr>
        </p:nvSpPr>
        <p:spPr>
          <a:xfrm>
            <a:off x="2989380" y="5373216"/>
            <a:ext cx="5759084" cy="857559"/>
          </a:xfrm>
          <a:prstGeom prst="rect">
            <a:avLst/>
          </a:prstGeom>
        </p:spPr>
        <p:txBody>
          <a:bodyPr/>
          <a:lstStyle>
            <a:lvl1pPr algn="r">
              <a:defRPr sz="2000">
                <a:solidFill>
                  <a:srgbClr val="F18732"/>
                </a:solidFill>
              </a:defRPr>
            </a:lvl1pPr>
          </a:lstStyle>
          <a:p>
            <a:r>
              <a:rPr lang="nl-NL" dirty="0"/>
              <a:t>Ondertitel</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32040" y="2564904"/>
            <a:ext cx="3960000" cy="1023948"/>
          </a:xfrm>
          <a:prstGeom prst="rect">
            <a:avLst/>
          </a:prstGeom>
        </p:spPr>
      </p:pic>
      <p:sp>
        <p:nvSpPr>
          <p:cNvPr id="6" name="Rectangle 5"/>
          <p:cNvSpPr/>
          <p:nvPr userDrawn="1"/>
        </p:nvSpPr>
        <p:spPr>
          <a:xfrm rot="2700000">
            <a:off x="-2424978" y="1005076"/>
            <a:ext cx="4851445" cy="4849338"/>
          </a:xfrm>
          <a:prstGeom prst="rect">
            <a:avLst/>
          </a:prstGeom>
          <a:solidFill>
            <a:srgbClr val="F18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056084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wee blokken met titel">
    <p:spTree>
      <p:nvGrpSpPr>
        <p:cNvPr id="1" name=""/>
        <p:cNvGrpSpPr/>
        <p:nvPr/>
      </p:nvGrpSpPr>
      <p:grpSpPr>
        <a:xfrm>
          <a:off x="0" y="0"/>
          <a:ext cx="0" cy="0"/>
          <a:chOff x="0" y="0"/>
          <a:chExt cx="0" cy="0"/>
        </a:xfrm>
      </p:grpSpPr>
      <p:sp>
        <p:nvSpPr>
          <p:cNvPr id="13" name="Rectangle 12"/>
          <p:cNvSpPr/>
          <p:nvPr userDrawn="1"/>
        </p:nvSpPr>
        <p:spPr>
          <a:xfrm rot="2700000">
            <a:off x="-538955" y="487905"/>
            <a:ext cx="1080000" cy="1080000"/>
          </a:xfrm>
          <a:prstGeom prst="rect">
            <a:avLst/>
          </a:prstGeom>
          <a:solidFill>
            <a:srgbClr val="F18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inhoud 2"/>
          <p:cNvSpPr>
            <a:spLocks noGrp="1"/>
          </p:cNvSpPr>
          <p:nvPr>
            <p:ph sz="half" idx="13"/>
          </p:nvPr>
        </p:nvSpPr>
        <p:spPr>
          <a:xfrm>
            <a:off x="1143000" y="2057768"/>
            <a:ext cx="3642360" cy="4190632"/>
          </a:xfrm>
          <a:prstGeom prst="rect">
            <a:avLst/>
          </a:prstGeo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11" name="Tijdelijke aanduiding voor inhoud 3"/>
          <p:cNvSpPr>
            <a:spLocks noGrp="1"/>
          </p:cNvSpPr>
          <p:nvPr>
            <p:ph sz="half" idx="14"/>
          </p:nvPr>
        </p:nvSpPr>
        <p:spPr>
          <a:xfrm>
            <a:off x="5029200" y="2057768"/>
            <a:ext cx="3657600" cy="4190631"/>
          </a:xfrm>
          <a:prstGeom prst="rect">
            <a:avLst/>
          </a:prstGeo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14" name="Tijdelijke aanduiding voor datum 3"/>
          <p:cNvSpPr txBox="1">
            <a:spLocks/>
          </p:cNvSpPr>
          <p:nvPr/>
        </p:nvSpPr>
        <p:spPr>
          <a:xfrm>
            <a:off x="457200" y="6431280"/>
            <a:ext cx="2133600" cy="290195"/>
          </a:xfrm>
          <a:prstGeom prst="rect">
            <a:avLst/>
          </a:prstGeom>
        </p:spPr>
        <p:txBody>
          <a:bodyPr/>
          <a:lstStyle>
            <a:defPPr>
              <a:defRPr lang="nl-NL"/>
            </a:defPPr>
            <a:lvl1pPr marL="0" algn="l" defTabSz="457200" rtl="0" eaLnBrk="1" latinLnBrk="0" hangingPunct="1">
              <a:defRPr sz="11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nl-NL" dirty="0"/>
          </a:p>
        </p:txBody>
      </p:sp>
      <p:sp>
        <p:nvSpPr>
          <p:cNvPr id="5" name="Tijdelijke aanduiding voor tekst 4"/>
          <p:cNvSpPr>
            <a:spLocks noGrp="1"/>
          </p:cNvSpPr>
          <p:nvPr>
            <p:ph type="body" sz="quarter" idx="3"/>
          </p:nvPr>
        </p:nvSpPr>
        <p:spPr>
          <a:xfrm>
            <a:off x="5029200" y="1418007"/>
            <a:ext cx="3657600" cy="639762"/>
          </a:xfrm>
          <a:prstGeom prst="rect">
            <a:avLst/>
          </a:prstGeo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Tijdelijke aanduiding voor voettekst 4"/>
          <p:cNvSpPr>
            <a:spLocks noGrp="1"/>
          </p:cNvSpPr>
          <p:nvPr>
            <p:ph type="ftr" sz="quarter" idx="11"/>
          </p:nvPr>
        </p:nvSpPr>
        <p:spPr>
          <a:xfrm>
            <a:off x="3124200" y="6431280"/>
            <a:ext cx="5562600" cy="290195"/>
          </a:xfrm>
          <a:prstGeom prst="rect">
            <a:avLst/>
          </a:prstGeom>
        </p:spPr>
        <p:txBody>
          <a:bodyPr/>
          <a:lstStyle>
            <a:lvl1pPr>
              <a:defRPr sz="1100"/>
            </a:lvl1pPr>
          </a:lstStyle>
          <a:p>
            <a:r>
              <a:rPr lang="nl-NL"/>
              <a:t>Strictly confidential</a:t>
            </a:r>
            <a:endParaRPr lang="nl-NL" dirty="0"/>
          </a:p>
        </p:txBody>
      </p:sp>
      <p:sp>
        <p:nvSpPr>
          <p:cNvPr id="18" name="Tijdelijke aanduiding voor tekst 4"/>
          <p:cNvSpPr>
            <a:spLocks noGrp="1"/>
          </p:cNvSpPr>
          <p:nvPr>
            <p:ph type="body" sz="quarter" idx="15"/>
          </p:nvPr>
        </p:nvSpPr>
        <p:spPr>
          <a:xfrm>
            <a:off x="1143000" y="1418007"/>
            <a:ext cx="3642360" cy="639762"/>
          </a:xfrm>
          <a:prstGeom prst="rect">
            <a:avLst/>
          </a:prstGeo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ijdelijke aanduiding voor dianummer 5"/>
          <p:cNvSpPr txBox="1">
            <a:spLocks/>
          </p:cNvSpPr>
          <p:nvPr/>
        </p:nvSpPr>
        <p:spPr>
          <a:xfrm>
            <a:off x="-538134" y="846750"/>
            <a:ext cx="1076267" cy="241646"/>
          </a:xfrm>
          <a:prstGeom prst="rect">
            <a:avLst/>
          </a:prstGeom>
        </p:spPr>
        <p:txBody>
          <a:bodyPr anchor="ctr" anchorCtr="0"/>
          <a:lstStyle>
            <a:defPPr>
              <a:defRPr lang="nl-NL"/>
            </a:defPPr>
            <a:lvl1pPr marL="0" algn="r" defTabSz="457200" rtl="0" eaLnBrk="1" latinLnBrk="0" hangingPunct="1">
              <a:defRPr sz="11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F772F8B-2440-5345-8F7E-0FE1B07254A6}" type="slidenum">
              <a:rPr lang="nl-NL" sz="1400" smtClean="0"/>
              <a:pPr algn="r"/>
              <a:t>‹nr.›</a:t>
            </a:fld>
            <a:endParaRPr lang="nl-NL" sz="1400" dirty="0"/>
          </a:p>
        </p:txBody>
      </p:sp>
      <p:sp>
        <p:nvSpPr>
          <p:cNvPr id="19" name="Titel 1"/>
          <p:cNvSpPr>
            <a:spLocks noGrp="1"/>
          </p:cNvSpPr>
          <p:nvPr>
            <p:ph type="title"/>
          </p:nvPr>
        </p:nvSpPr>
        <p:spPr>
          <a:xfrm>
            <a:off x="1143000" y="661130"/>
            <a:ext cx="7543800" cy="609885"/>
          </a:xfrm>
          <a:prstGeom prst="rect">
            <a:avLst/>
          </a:prstGeom>
        </p:spPr>
        <p:txBody>
          <a:bodyPr>
            <a:normAutofit/>
          </a:bodyPr>
          <a:lstStyle>
            <a:lvl1pPr algn="l">
              <a:defRPr sz="2800">
                <a:solidFill>
                  <a:srgbClr val="F18732"/>
                </a:solidFill>
              </a:defRPr>
            </a:lvl1pPr>
          </a:lstStyle>
          <a:p>
            <a:r>
              <a:rPr lang="en-US"/>
              <a:t>Click to edit Master title style</a:t>
            </a:r>
            <a:endParaRPr lang="nl-NL" dirty="0"/>
          </a:p>
        </p:txBody>
      </p: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76256" y="133504"/>
            <a:ext cx="1800000" cy="465431"/>
          </a:xfrm>
          <a:prstGeom prst="rect">
            <a:avLst/>
          </a:prstGeom>
        </p:spPr>
      </p:pic>
    </p:spTree>
    <p:extLst>
      <p:ext uri="{BB962C8B-B14F-4D97-AF65-F5344CB8AC3E}">
        <p14:creationId xmlns:p14="http://schemas.microsoft.com/office/powerpoint/2010/main" val="3559938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ee blokken met titel">
    <p:spTree>
      <p:nvGrpSpPr>
        <p:cNvPr id="1" name=""/>
        <p:cNvGrpSpPr/>
        <p:nvPr/>
      </p:nvGrpSpPr>
      <p:grpSpPr>
        <a:xfrm>
          <a:off x="0" y="0"/>
          <a:ext cx="0" cy="0"/>
          <a:chOff x="0" y="0"/>
          <a:chExt cx="0" cy="0"/>
        </a:xfrm>
      </p:grpSpPr>
      <p:sp>
        <p:nvSpPr>
          <p:cNvPr id="13" name="Rectangle 12"/>
          <p:cNvSpPr/>
          <p:nvPr userDrawn="1"/>
        </p:nvSpPr>
        <p:spPr>
          <a:xfrm rot="2700000">
            <a:off x="-538955" y="487905"/>
            <a:ext cx="1080000" cy="1080000"/>
          </a:xfrm>
          <a:prstGeom prst="rect">
            <a:avLst/>
          </a:prstGeom>
          <a:solidFill>
            <a:srgbClr val="F18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inhoud 2"/>
          <p:cNvSpPr>
            <a:spLocks noGrp="1"/>
          </p:cNvSpPr>
          <p:nvPr>
            <p:ph sz="half" idx="13"/>
          </p:nvPr>
        </p:nvSpPr>
        <p:spPr>
          <a:xfrm>
            <a:off x="1143000" y="1412776"/>
            <a:ext cx="7543800" cy="4835624"/>
          </a:xfrm>
          <a:prstGeom prst="rect">
            <a:avLst/>
          </a:prstGeo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14" name="Tijdelijke aanduiding voor datum 3"/>
          <p:cNvSpPr txBox="1">
            <a:spLocks/>
          </p:cNvSpPr>
          <p:nvPr/>
        </p:nvSpPr>
        <p:spPr>
          <a:xfrm>
            <a:off x="457200" y="6431280"/>
            <a:ext cx="2133600" cy="290195"/>
          </a:xfrm>
          <a:prstGeom prst="rect">
            <a:avLst/>
          </a:prstGeom>
        </p:spPr>
        <p:txBody>
          <a:bodyPr/>
          <a:lstStyle>
            <a:defPPr>
              <a:defRPr lang="nl-NL"/>
            </a:defPPr>
            <a:lvl1pPr marL="0" algn="l" defTabSz="457200" rtl="0" eaLnBrk="1" latinLnBrk="0" hangingPunct="1">
              <a:defRPr sz="11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nl-NL" dirty="0"/>
          </a:p>
        </p:txBody>
      </p:sp>
      <p:sp>
        <p:nvSpPr>
          <p:cNvPr id="17" name="Tijdelijke aanduiding voor voettekst 4"/>
          <p:cNvSpPr>
            <a:spLocks noGrp="1"/>
          </p:cNvSpPr>
          <p:nvPr>
            <p:ph type="ftr" sz="quarter" idx="11"/>
          </p:nvPr>
        </p:nvSpPr>
        <p:spPr>
          <a:xfrm>
            <a:off x="3124200" y="6431280"/>
            <a:ext cx="5562600" cy="290195"/>
          </a:xfrm>
          <a:prstGeom prst="rect">
            <a:avLst/>
          </a:prstGeom>
        </p:spPr>
        <p:txBody>
          <a:bodyPr/>
          <a:lstStyle>
            <a:lvl1pPr>
              <a:defRPr sz="1100"/>
            </a:lvl1pPr>
          </a:lstStyle>
          <a:p>
            <a:r>
              <a:rPr lang="nl-NL"/>
              <a:t>Strictly confidential</a:t>
            </a:r>
            <a:endParaRPr lang="nl-NL" dirty="0"/>
          </a:p>
        </p:txBody>
      </p:sp>
      <p:sp>
        <p:nvSpPr>
          <p:cNvPr id="16" name="Tijdelijke aanduiding voor dianummer 5"/>
          <p:cNvSpPr txBox="1">
            <a:spLocks/>
          </p:cNvSpPr>
          <p:nvPr/>
        </p:nvSpPr>
        <p:spPr>
          <a:xfrm>
            <a:off x="-538134" y="846750"/>
            <a:ext cx="1076267" cy="241646"/>
          </a:xfrm>
          <a:prstGeom prst="rect">
            <a:avLst/>
          </a:prstGeom>
        </p:spPr>
        <p:txBody>
          <a:bodyPr anchor="ctr" anchorCtr="0"/>
          <a:lstStyle>
            <a:defPPr>
              <a:defRPr lang="nl-NL"/>
            </a:defPPr>
            <a:lvl1pPr marL="0" algn="r" defTabSz="457200" rtl="0" eaLnBrk="1" latinLnBrk="0" hangingPunct="1">
              <a:defRPr sz="11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F772F8B-2440-5345-8F7E-0FE1B07254A6}" type="slidenum">
              <a:rPr lang="nl-NL" sz="1400" smtClean="0"/>
              <a:pPr algn="r"/>
              <a:t>‹nr.›</a:t>
            </a:fld>
            <a:endParaRPr lang="nl-NL" sz="1400" dirty="0"/>
          </a:p>
        </p:txBody>
      </p:sp>
      <p:sp>
        <p:nvSpPr>
          <p:cNvPr id="19" name="Titel 1"/>
          <p:cNvSpPr>
            <a:spLocks noGrp="1"/>
          </p:cNvSpPr>
          <p:nvPr>
            <p:ph type="title"/>
          </p:nvPr>
        </p:nvSpPr>
        <p:spPr>
          <a:xfrm>
            <a:off x="1143000" y="661130"/>
            <a:ext cx="7543800" cy="609885"/>
          </a:xfrm>
          <a:prstGeom prst="rect">
            <a:avLst/>
          </a:prstGeom>
        </p:spPr>
        <p:txBody>
          <a:bodyPr>
            <a:normAutofit/>
          </a:bodyPr>
          <a:lstStyle>
            <a:lvl1pPr algn="l">
              <a:defRPr sz="2800">
                <a:solidFill>
                  <a:srgbClr val="F18732"/>
                </a:solidFill>
              </a:defRPr>
            </a:lvl1pPr>
          </a:lstStyle>
          <a:p>
            <a:r>
              <a:rPr lang="en-US"/>
              <a:t>Click to edit Master title style</a:t>
            </a:r>
            <a:endParaRPr lang="nl-NL" dirty="0"/>
          </a:p>
        </p:txBody>
      </p: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76256" y="133504"/>
            <a:ext cx="1800000" cy="465431"/>
          </a:xfrm>
          <a:prstGeom prst="rect">
            <a:avLst/>
          </a:prstGeom>
        </p:spPr>
      </p:pic>
    </p:spTree>
    <p:extLst>
      <p:ext uri="{BB962C8B-B14F-4D97-AF65-F5344CB8AC3E}">
        <p14:creationId xmlns:p14="http://schemas.microsoft.com/office/powerpoint/2010/main" val="3165754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63611"/>
          <a:stretch/>
        </p:blipFill>
        <p:spPr>
          <a:xfrm>
            <a:off x="0" y="178178"/>
            <a:ext cx="3690257" cy="5711432"/>
          </a:xfrm>
          <a:prstGeom prst="rect">
            <a:avLst/>
          </a:prstGeom>
        </p:spPr>
      </p:pic>
    </p:spTree>
    <p:extLst>
      <p:ext uri="{BB962C8B-B14F-4D97-AF65-F5344CB8AC3E}">
        <p14:creationId xmlns:p14="http://schemas.microsoft.com/office/powerpoint/2010/main" val="26683047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6956476"/>
      </p:ext>
    </p:extLst>
  </p:cSld>
  <p:clrMap bg1="lt1" tx1="dk1" bg2="lt2" tx2="dk2" accent1="accent1" accent2="accent2" accent3="accent3" accent4="accent4" accent5="accent5" accent6="accent6" hlink="hlink" folHlink="folHlink"/>
  <p:sldLayoutIdLst>
    <p:sldLayoutId id="2147483691" r:id="rId1"/>
    <p:sldLayoutId id="2147483694" r:id="rId2"/>
    <p:sldLayoutId id="2147483697" r:id="rId3"/>
    <p:sldLayoutId id="2147483696" r:id="rId4"/>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google.nl/url?sa=i&amp;rct=j&amp;q=&amp;esrc=s&amp;source=images&amp;cd=&amp;cad=rja&amp;uact=8&amp;ved=2ahUKEwjy-smxkN3bAhWE66QKHYp9BRIQjRx6BAgBEAU&amp;url=https://halloheusden.nl/2014/07/burgemeester-hamming-sluit-vimmerik-2m/&amp;psig=AOvVaw0mW6ka0QSik-gHlJa6pIed&amp;ust=1529408326466935"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mailto:m.maas@ploum.nl"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hyperlink" Target="mailto:j.barensen@ploum.n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nl-NL" dirty="0"/>
              <a:t>VJK Congres – donderdag 21 juni 2018</a:t>
            </a:r>
          </a:p>
        </p:txBody>
      </p:sp>
      <p:sp>
        <p:nvSpPr>
          <p:cNvPr id="3" name="Title 2"/>
          <p:cNvSpPr>
            <a:spLocks noGrp="1"/>
          </p:cNvSpPr>
          <p:nvPr>
            <p:ph type="title"/>
          </p:nvPr>
        </p:nvSpPr>
        <p:spPr/>
        <p:txBody>
          <a:bodyPr/>
          <a:lstStyle/>
          <a:p>
            <a:r>
              <a:rPr lang="nl-NL" dirty="0"/>
              <a:t>Maayke Maas-</a:t>
            </a:r>
            <a:r>
              <a:rPr lang="nl-NL" dirty="0" err="1"/>
              <a:t>Cooymans</a:t>
            </a:r>
            <a:br>
              <a:rPr lang="nl-NL" dirty="0"/>
            </a:br>
            <a:br>
              <a:rPr lang="nl-NL" dirty="0"/>
            </a:br>
            <a:r>
              <a:rPr lang="nl-NL" dirty="0" err="1"/>
              <a:t>Jouko</a:t>
            </a:r>
            <a:r>
              <a:rPr lang="nl-NL" dirty="0"/>
              <a:t> </a:t>
            </a:r>
            <a:r>
              <a:rPr lang="nl-NL" dirty="0" err="1"/>
              <a:t>Barensen</a:t>
            </a:r>
            <a:endParaRPr lang="nl-NL" dirty="0"/>
          </a:p>
        </p:txBody>
      </p:sp>
    </p:spTree>
    <p:extLst>
      <p:ext uri="{BB962C8B-B14F-4D97-AF65-F5344CB8AC3E}">
        <p14:creationId xmlns:p14="http://schemas.microsoft.com/office/powerpoint/2010/main" val="2922488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half" idx="13"/>
          </p:nvPr>
        </p:nvSpPr>
        <p:spPr/>
        <p:txBody>
          <a:bodyPr/>
          <a:lstStyle/>
          <a:p>
            <a:r>
              <a:rPr lang="nl-NL" dirty="0"/>
              <a:t>Aanhangige wetsvoorstellen:</a:t>
            </a:r>
          </a:p>
          <a:p>
            <a:endParaRPr lang="nl-NL" dirty="0"/>
          </a:p>
          <a:p>
            <a:pPr lvl="1"/>
            <a:r>
              <a:rPr lang="nl-NL" dirty="0"/>
              <a:t>Uitbreiding van de Wet </a:t>
            </a:r>
            <a:r>
              <a:rPr lang="nl-NL" dirty="0" err="1"/>
              <a:t>Bibob</a:t>
            </a:r>
            <a:r>
              <a:rPr lang="nl-NL" dirty="0"/>
              <a:t> (12 april 2018 ter consultatie aangeboden):</a:t>
            </a:r>
          </a:p>
          <a:p>
            <a:pPr lvl="2"/>
            <a:r>
              <a:rPr lang="nl-NL" dirty="0"/>
              <a:t>Uitbreiding mogelijkheden voor (o.a.) gemeenten om eigen onderzoek te verrichten</a:t>
            </a:r>
          </a:p>
          <a:p>
            <a:pPr lvl="2"/>
            <a:r>
              <a:rPr lang="nl-NL" dirty="0"/>
              <a:t>Toegang tot justitiële informatie van derden</a:t>
            </a:r>
          </a:p>
          <a:p>
            <a:pPr lvl="2"/>
            <a:r>
              <a:rPr lang="nl-NL" dirty="0"/>
              <a:t>Uitbreidingen toepassingsbereik Wet </a:t>
            </a:r>
            <a:r>
              <a:rPr lang="nl-NL" dirty="0" err="1"/>
              <a:t>Bibob</a:t>
            </a:r>
            <a:endParaRPr lang="nl-NL" dirty="0"/>
          </a:p>
          <a:p>
            <a:pPr lvl="1"/>
            <a:endParaRPr lang="nl-NL" dirty="0"/>
          </a:p>
          <a:p>
            <a:pPr lvl="1"/>
            <a:r>
              <a:rPr lang="nl-NL" dirty="0"/>
              <a:t>Wet gesloten coffeeshopketen (34 165):</a:t>
            </a:r>
          </a:p>
          <a:p>
            <a:pPr lvl="2"/>
            <a:r>
              <a:rPr lang="nl-NL" dirty="0"/>
              <a:t>Gemeenteraad aan zet (beleid en verordening)</a:t>
            </a:r>
          </a:p>
          <a:p>
            <a:pPr lvl="2"/>
            <a:r>
              <a:rPr lang="nl-NL" dirty="0"/>
              <a:t>Gedoogbesluit burgemeester</a:t>
            </a:r>
          </a:p>
          <a:p>
            <a:pPr lvl="2"/>
            <a:endParaRPr lang="nl-NL" dirty="0"/>
          </a:p>
          <a:p>
            <a:endParaRPr lang="nl-NL" dirty="0"/>
          </a:p>
        </p:txBody>
      </p:sp>
      <p:sp>
        <p:nvSpPr>
          <p:cNvPr id="3" name="Titel 2"/>
          <p:cNvSpPr>
            <a:spLocks noGrp="1"/>
          </p:cNvSpPr>
          <p:nvPr>
            <p:ph type="title"/>
          </p:nvPr>
        </p:nvSpPr>
        <p:spPr/>
        <p:txBody>
          <a:bodyPr/>
          <a:lstStyle/>
          <a:p>
            <a:r>
              <a:rPr lang="nl-NL" dirty="0"/>
              <a:t>Ondermijning en het bestuursrecht II</a:t>
            </a:r>
          </a:p>
        </p:txBody>
      </p:sp>
    </p:spTree>
    <p:extLst>
      <p:ext uri="{BB962C8B-B14F-4D97-AF65-F5344CB8AC3E}">
        <p14:creationId xmlns:p14="http://schemas.microsoft.com/office/powerpoint/2010/main" val="764076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half" idx="13"/>
          </p:nvPr>
        </p:nvSpPr>
        <p:spPr/>
        <p:txBody>
          <a:bodyPr/>
          <a:lstStyle/>
          <a:p>
            <a:pPr marL="0" indent="0">
              <a:buNone/>
            </a:pPr>
            <a:r>
              <a:rPr lang="nl-NL" dirty="0"/>
              <a:t>Bestaande mogelijkheden?</a:t>
            </a:r>
          </a:p>
          <a:p>
            <a:pPr lvl="1"/>
            <a:endParaRPr lang="nl-NL" dirty="0"/>
          </a:p>
          <a:p>
            <a:pPr lvl="1"/>
            <a:r>
              <a:rPr lang="nl-NL" dirty="0"/>
              <a:t>Toezichtbevoegdheden niet de sleutel!</a:t>
            </a:r>
          </a:p>
          <a:p>
            <a:pPr lvl="1"/>
            <a:r>
              <a:rPr lang="nl-NL" dirty="0"/>
              <a:t>Wet </a:t>
            </a:r>
            <a:r>
              <a:rPr lang="nl-NL" dirty="0" err="1"/>
              <a:t>Bibob</a:t>
            </a:r>
            <a:r>
              <a:rPr lang="nl-NL" dirty="0"/>
              <a:t> </a:t>
            </a:r>
          </a:p>
          <a:p>
            <a:pPr lvl="1"/>
            <a:r>
              <a:rPr lang="nl-NL" dirty="0"/>
              <a:t>Samenwerking justitie, maatschappelijke organisaties</a:t>
            </a:r>
          </a:p>
          <a:p>
            <a:pPr lvl="1"/>
            <a:r>
              <a:rPr lang="nl-NL" dirty="0"/>
              <a:t>Beleid</a:t>
            </a:r>
          </a:p>
          <a:p>
            <a:pPr marL="0" indent="0">
              <a:buNone/>
            </a:pPr>
            <a:endParaRPr lang="nl-NL" dirty="0"/>
          </a:p>
          <a:p>
            <a:pPr marL="0" indent="0">
              <a:buNone/>
            </a:pPr>
            <a:r>
              <a:rPr lang="nl-NL" dirty="0"/>
              <a:t>Voorbeeld gemeente Stein; bronaanpak</a:t>
            </a:r>
          </a:p>
          <a:p>
            <a:pPr lvl="1"/>
            <a:r>
              <a:rPr lang="nl-NL" dirty="0"/>
              <a:t>Aanpak gericht op:</a:t>
            </a:r>
          </a:p>
          <a:p>
            <a:pPr lvl="2"/>
            <a:r>
              <a:rPr lang="nl-NL" dirty="0"/>
              <a:t>duurzame participatie jeugd </a:t>
            </a:r>
          </a:p>
          <a:p>
            <a:pPr lvl="2"/>
            <a:r>
              <a:rPr lang="nl-NL" dirty="0"/>
              <a:t>Zorg </a:t>
            </a:r>
          </a:p>
          <a:p>
            <a:pPr lvl="2"/>
            <a:r>
              <a:rPr lang="nl-NL" dirty="0"/>
              <a:t>Sociale veiligheid		</a:t>
            </a:r>
          </a:p>
          <a:p>
            <a:pPr marL="457200" lvl="1" indent="0">
              <a:buNone/>
            </a:pPr>
            <a:endParaRPr lang="nl-NL" dirty="0"/>
          </a:p>
          <a:p>
            <a:pPr marL="457200" lvl="1" indent="0">
              <a:buNone/>
            </a:pPr>
            <a:endParaRPr lang="nl-NL" dirty="0"/>
          </a:p>
        </p:txBody>
      </p:sp>
      <p:sp>
        <p:nvSpPr>
          <p:cNvPr id="3" name="Titel 2"/>
          <p:cNvSpPr>
            <a:spLocks noGrp="1"/>
          </p:cNvSpPr>
          <p:nvPr>
            <p:ph type="title"/>
          </p:nvPr>
        </p:nvSpPr>
        <p:spPr/>
        <p:txBody>
          <a:bodyPr/>
          <a:lstStyle/>
          <a:p>
            <a:r>
              <a:rPr lang="nl-NL" dirty="0"/>
              <a:t>Ondermijning en het bestuursrecht III	</a:t>
            </a:r>
          </a:p>
        </p:txBody>
      </p:sp>
    </p:spTree>
    <p:extLst>
      <p:ext uri="{BB962C8B-B14F-4D97-AF65-F5344CB8AC3E}">
        <p14:creationId xmlns:p14="http://schemas.microsoft.com/office/powerpoint/2010/main" val="685270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3"/>
          </p:nvPr>
        </p:nvSpPr>
        <p:spPr>
          <a:xfrm>
            <a:off x="1143000" y="1700807"/>
            <a:ext cx="3642360" cy="4547593"/>
          </a:xfrm>
        </p:spPr>
        <p:txBody>
          <a:bodyPr/>
          <a:lstStyle/>
          <a:p>
            <a:pPr lvl="0">
              <a:buFont typeface="Calibri" panose="020F0502020204030204" pitchFamily="34" charset="0"/>
              <a:buChar char="-"/>
            </a:pPr>
            <a:r>
              <a:rPr lang="nl-NL" dirty="0"/>
              <a:t>Inzet van bevoegdheid artikel 13b OW om een woning te sluiten;</a:t>
            </a:r>
          </a:p>
          <a:p>
            <a:pPr lvl="1">
              <a:buFont typeface="Courier New" panose="02070309020205020404" pitchFamily="49" charset="0"/>
              <a:buChar char="o"/>
            </a:pPr>
            <a:r>
              <a:rPr lang="nl-NL" dirty="0"/>
              <a:t>Indien in woningen / lokalen middelen van lijst I of II van de OW aanwezig zijn, of worden afgeleverd/verkocht kan de burgemeester een last onder bestuursdwang opleggen;</a:t>
            </a:r>
          </a:p>
          <a:p>
            <a:endParaRPr lang="nl-NL" dirty="0"/>
          </a:p>
        </p:txBody>
      </p:sp>
      <p:sp>
        <p:nvSpPr>
          <p:cNvPr id="3" name="Content Placeholder 2"/>
          <p:cNvSpPr>
            <a:spLocks noGrp="1"/>
          </p:cNvSpPr>
          <p:nvPr>
            <p:ph sz="half" idx="14"/>
          </p:nvPr>
        </p:nvSpPr>
        <p:spPr>
          <a:xfrm>
            <a:off x="5029200" y="1700806"/>
            <a:ext cx="3657600" cy="4547593"/>
          </a:xfrm>
        </p:spPr>
        <p:txBody>
          <a:bodyPr/>
          <a:lstStyle/>
          <a:p>
            <a:pPr lvl="0"/>
            <a:endParaRPr lang="nl-NL" dirty="0"/>
          </a:p>
          <a:p>
            <a:pPr lvl="0"/>
            <a:endParaRPr lang="nl-NL" dirty="0"/>
          </a:p>
          <a:p>
            <a:pPr lvl="0"/>
            <a:endParaRPr lang="nl-NL" dirty="0"/>
          </a:p>
          <a:p>
            <a:pPr lvl="0"/>
            <a:endParaRPr lang="nl-NL" dirty="0"/>
          </a:p>
          <a:p>
            <a:pPr lvl="0"/>
            <a:endParaRPr lang="nl-NL" dirty="0"/>
          </a:p>
          <a:p>
            <a:pPr lvl="0">
              <a:buFont typeface="Calibri" panose="020F0502020204030204" pitchFamily="34" charset="0"/>
              <a:buChar char="-"/>
            </a:pPr>
            <a:r>
              <a:rPr lang="nl-NL" dirty="0"/>
              <a:t>De informatiebron: een bestuurlijke rapportage opgesteld door de politie;</a:t>
            </a:r>
          </a:p>
          <a:p>
            <a:endParaRPr lang="nl-NL" dirty="0"/>
          </a:p>
        </p:txBody>
      </p:sp>
      <p:sp>
        <p:nvSpPr>
          <p:cNvPr id="7" name="Title 6"/>
          <p:cNvSpPr>
            <a:spLocks noGrp="1"/>
          </p:cNvSpPr>
          <p:nvPr>
            <p:ph type="title"/>
          </p:nvPr>
        </p:nvSpPr>
        <p:spPr>
          <a:xfrm>
            <a:off x="1143000" y="661130"/>
            <a:ext cx="7543800" cy="856796"/>
          </a:xfrm>
        </p:spPr>
        <p:txBody>
          <a:bodyPr>
            <a:normAutofit fontScale="90000"/>
          </a:bodyPr>
          <a:lstStyle/>
          <a:p>
            <a:r>
              <a:rPr lang="nl-NL" b="1" dirty="0"/>
              <a:t>Praktijkvoorbeeld vanuit het perspectief van de Gemeente (I)</a:t>
            </a:r>
            <a:endParaRPr lang="nl-NL" dirty="0"/>
          </a:p>
        </p:txBody>
      </p:sp>
      <p:pic>
        <p:nvPicPr>
          <p:cNvPr id="8" name="Picture 7" descr="Gerelateerde afbeelding">
            <a:hlinkClick r:id="rId3" tgtFrame="&quot;_blank&quot;"/>
          </p:cNvPr>
          <p:cNvPicPr/>
          <p:nvPr/>
        </p:nvPicPr>
        <p:blipFill>
          <a:blip r:embed="rId4">
            <a:extLst>
              <a:ext uri="{28A0092B-C50C-407E-A947-70E740481C1C}">
                <a14:useLocalDpi xmlns:a14="http://schemas.microsoft.com/office/drawing/2010/main" val="0"/>
              </a:ext>
            </a:extLst>
          </a:blip>
          <a:srcRect/>
          <a:stretch>
            <a:fillRect/>
          </a:stretch>
        </p:blipFill>
        <p:spPr bwMode="auto">
          <a:xfrm>
            <a:off x="5580112" y="1700806"/>
            <a:ext cx="2808312" cy="1872210"/>
          </a:xfrm>
          <a:prstGeom prst="rect">
            <a:avLst/>
          </a:prstGeom>
          <a:noFill/>
          <a:ln>
            <a:noFill/>
          </a:ln>
        </p:spPr>
      </p:pic>
    </p:spTree>
    <p:extLst>
      <p:ext uri="{BB962C8B-B14F-4D97-AF65-F5344CB8AC3E}">
        <p14:creationId xmlns:p14="http://schemas.microsoft.com/office/powerpoint/2010/main" val="2379674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3"/>
          </p:nvPr>
        </p:nvSpPr>
        <p:spPr>
          <a:xfrm>
            <a:off x="1143000" y="1556792"/>
            <a:ext cx="7543800" cy="4691608"/>
          </a:xfrm>
        </p:spPr>
        <p:txBody>
          <a:bodyPr/>
          <a:lstStyle/>
          <a:p>
            <a:pPr lvl="0">
              <a:buFont typeface="Calibri" panose="020F0502020204030204" pitchFamily="34" charset="0"/>
              <a:buChar char="-"/>
            </a:pPr>
            <a:r>
              <a:rPr lang="nl-NL" dirty="0"/>
              <a:t>Do’s en </a:t>
            </a:r>
            <a:r>
              <a:rPr lang="nl-NL" dirty="0" err="1"/>
              <a:t>dont’s</a:t>
            </a:r>
            <a:r>
              <a:rPr lang="nl-NL" dirty="0"/>
              <a:t>;</a:t>
            </a:r>
          </a:p>
          <a:p>
            <a:pPr lvl="1">
              <a:buFont typeface="Courier New" panose="02070309020205020404" pitchFamily="49" charset="0"/>
              <a:buChar char="o"/>
            </a:pPr>
            <a:r>
              <a:rPr lang="nl-NL" dirty="0"/>
              <a:t>Evenredigheid in het concrete geval;</a:t>
            </a:r>
          </a:p>
          <a:p>
            <a:pPr lvl="1">
              <a:buFont typeface="Courier New" panose="02070309020205020404" pitchFamily="49" charset="0"/>
              <a:buChar char="o"/>
            </a:pPr>
            <a:r>
              <a:rPr lang="nl-NL" dirty="0"/>
              <a:t>Communicatie Gemeente – Advocaat – politie;</a:t>
            </a:r>
          </a:p>
          <a:p>
            <a:pPr lvl="1">
              <a:buFont typeface="Courier New" panose="02070309020205020404" pitchFamily="49" charset="0"/>
              <a:buChar char="o"/>
            </a:pPr>
            <a:r>
              <a:rPr lang="nl-NL" dirty="0"/>
              <a:t>Inhoud bestuurlijke rapportage;</a:t>
            </a:r>
          </a:p>
          <a:p>
            <a:pPr lvl="2">
              <a:buFont typeface="Wingdings" panose="05000000000000000000" pitchFamily="2" charset="2"/>
              <a:buChar char="§"/>
            </a:pPr>
            <a:r>
              <a:rPr lang="nl-NL" dirty="0"/>
              <a:t>Laatste stand van zaken (wat is er met de verdachten gebeurd?)</a:t>
            </a:r>
          </a:p>
          <a:p>
            <a:pPr lvl="2">
              <a:buFont typeface="Wingdings" panose="05000000000000000000" pitchFamily="2" charset="2"/>
              <a:buChar char="§"/>
            </a:pPr>
            <a:r>
              <a:rPr lang="nl-NL" dirty="0"/>
              <a:t>Belangrijkste bewijsmiddelen</a:t>
            </a:r>
          </a:p>
          <a:p>
            <a:pPr lvl="2">
              <a:buFont typeface="Wingdings" panose="05000000000000000000" pitchFamily="2" charset="2"/>
              <a:buChar char="§"/>
            </a:pPr>
            <a:r>
              <a:rPr lang="nl-NL" dirty="0"/>
              <a:t>Waarom moet deze woning (nog) dicht? Bijzonderheden?</a:t>
            </a:r>
          </a:p>
        </p:txBody>
      </p:sp>
      <p:sp>
        <p:nvSpPr>
          <p:cNvPr id="4" name="Title 3"/>
          <p:cNvSpPr>
            <a:spLocks noGrp="1"/>
          </p:cNvSpPr>
          <p:nvPr>
            <p:ph type="title"/>
          </p:nvPr>
        </p:nvSpPr>
        <p:spPr>
          <a:xfrm>
            <a:off x="1143000" y="661130"/>
            <a:ext cx="7543800" cy="823654"/>
          </a:xfrm>
        </p:spPr>
        <p:txBody>
          <a:bodyPr>
            <a:normAutofit fontScale="90000"/>
          </a:bodyPr>
          <a:lstStyle/>
          <a:p>
            <a:pPr lvl="0"/>
            <a:r>
              <a:rPr lang="nl-NL" b="1" dirty="0"/>
              <a:t>Praktijkvoorbeeld vanuit het perspectief van de Gemeente (II)</a:t>
            </a:r>
            <a:br>
              <a:rPr lang="nl-NL" dirty="0"/>
            </a:br>
            <a:endParaRPr lang="nl-NL" dirty="0"/>
          </a:p>
        </p:txBody>
      </p:sp>
    </p:spTree>
    <p:extLst>
      <p:ext uri="{BB962C8B-B14F-4D97-AF65-F5344CB8AC3E}">
        <p14:creationId xmlns:p14="http://schemas.microsoft.com/office/powerpoint/2010/main" val="2584641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75656" y="2636912"/>
            <a:ext cx="6912768" cy="3240360"/>
          </a:xfrm>
          <a:prstGeom prst="rect">
            <a:avLst/>
          </a:prstGeom>
        </p:spPr>
        <p:txBody>
          <a:bodyPr/>
          <a:lstStyle/>
          <a:p>
            <a:pPr algn="r"/>
            <a:r>
              <a:rPr lang="nl-NL" sz="1400" dirty="0"/>
              <a:t>Maayke Maas-</a:t>
            </a:r>
            <a:r>
              <a:rPr lang="nl-NL" sz="1400" dirty="0" err="1"/>
              <a:t>Cooymans</a:t>
            </a:r>
            <a:br>
              <a:rPr lang="nl-NL" sz="1400" dirty="0"/>
            </a:br>
            <a:r>
              <a:rPr lang="nl-NL" sz="1400" dirty="0"/>
              <a:t>E: </a:t>
            </a:r>
            <a:r>
              <a:rPr lang="nl-NL" sz="1400" dirty="0">
                <a:hlinkClick r:id="rId3"/>
              </a:rPr>
              <a:t>m.maas@ploum.nl</a:t>
            </a:r>
            <a:br>
              <a:rPr lang="nl-NL" sz="1400" dirty="0"/>
            </a:br>
            <a:r>
              <a:rPr lang="nl-NL" sz="1400" dirty="0"/>
              <a:t>M: 06 51 30 57 26</a:t>
            </a:r>
            <a:br>
              <a:rPr lang="nl-NL" sz="1400" dirty="0"/>
            </a:br>
            <a:br>
              <a:rPr lang="nl-NL" sz="1400" dirty="0"/>
            </a:br>
            <a:br>
              <a:rPr lang="nl-NL" sz="1400" dirty="0"/>
            </a:br>
            <a:r>
              <a:rPr lang="nl-NL" sz="1400" dirty="0" err="1"/>
              <a:t>Jouko</a:t>
            </a:r>
            <a:r>
              <a:rPr lang="nl-NL" sz="1400" dirty="0"/>
              <a:t> </a:t>
            </a:r>
            <a:r>
              <a:rPr lang="nl-NL" sz="1400" dirty="0" err="1"/>
              <a:t>Barensen</a:t>
            </a:r>
            <a:br>
              <a:rPr lang="nl-NL" sz="1400" dirty="0"/>
            </a:br>
            <a:r>
              <a:rPr lang="nl-NL" sz="1400" dirty="0"/>
              <a:t>E: </a:t>
            </a:r>
            <a:r>
              <a:rPr lang="nl-NL" sz="1400" dirty="0">
                <a:hlinkClick r:id="rId4"/>
              </a:rPr>
              <a:t>j.barensen@ploum.nl</a:t>
            </a:r>
            <a:br>
              <a:rPr lang="nl-NL" sz="1400" dirty="0"/>
            </a:br>
            <a:r>
              <a:rPr lang="nl-NL" sz="1400" dirty="0"/>
              <a:t>M: 06 10 98 10 63</a:t>
            </a:r>
            <a:br>
              <a:rPr lang="nl-NL" sz="1400" dirty="0"/>
            </a:br>
            <a:br>
              <a:rPr lang="nl-NL" sz="1400" dirty="0"/>
            </a:br>
            <a:r>
              <a:rPr lang="nl-NL" sz="1400" dirty="0"/>
              <a:t>Ploum</a:t>
            </a:r>
            <a:br>
              <a:rPr lang="nl-NL" sz="1400" dirty="0"/>
            </a:br>
            <a:r>
              <a:rPr lang="nl-NL" sz="1400" dirty="0"/>
              <a:t>Blaak 28, 3011 TA Rotterdam</a:t>
            </a:r>
            <a:br>
              <a:rPr lang="nl-NL" sz="1400" dirty="0"/>
            </a:br>
            <a:r>
              <a:rPr lang="nl-NL" sz="1400" dirty="0"/>
              <a:t>Postbus 711, 3000 AS Rotterdam</a:t>
            </a:r>
            <a:br>
              <a:rPr lang="nl-NL" sz="1400" dirty="0"/>
            </a:br>
            <a:r>
              <a:rPr lang="nl-NL" sz="1400" dirty="0"/>
              <a:t>T: 010 440 64 40</a:t>
            </a:r>
            <a:br>
              <a:rPr lang="nl-NL" sz="1400" dirty="0"/>
            </a:br>
            <a:r>
              <a:rPr lang="nl-NL" sz="1400" dirty="0"/>
              <a:t>F: 010 436 44 00</a:t>
            </a:r>
          </a:p>
        </p:txBody>
      </p:sp>
      <p:pic>
        <p:nvPicPr>
          <p:cNvPr id="5" name="Picture 4" descr="C:\Users\avleming\Desktop\MaaykeMaasCooymans_0014.jpg"/>
          <p:cNvPicPr/>
          <p:nvPr/>
        </p:nvPicPr>
        <p:blipFill>
          <a:blip r:embed="rId5">
            <a:extLst>
              <a:ext uri="{28A0092B-C50C-407E-A947-70E740481C1C}">
                <a14:useLocalDpi xmlns:a14="http://schemas.microsoft.com/office/drawing/2010/main" val="0"/>
              </a:ext>
            </a:extLst>
          </a:blip>
          <a:srcRect/>
          <a:stretch>
            <a:fillRect/>
          </a:stretch>
        </p:blipFill>
        <p:spPr bwMode="auto">
          <a:xfrm>
            <a:off x="4958075" y="2348880"/>
            <a:ext cx="790575" cy="1057275"/>
          </a:xfrm>
          <a:prstGeom prst="rect">
            <a:avLst/>
          </a:prstGeom>
          <a:noFill/>
          <a:ln>
            <a:noFill/>
          </a:ln>
        </p:spPr>
      </p:pic>
      <p:pic>
        <p:nvPicPr>
          <p:cNvPr id="6" name="Picture 5" descr="C:\Users\avleming\Desktop\Jouko Barensen 1700x2550.jpg"/>
          <p:cNvPicPr/>
          <p:nvPr/>
        </p:nvPicPr>
        <p:blipFill>
          <a:blip r:embed="rId6">
            <a:extLst>
              <a:ext uri="{28A0092B-C50C-407E-A947-70E740481C1C}">
                <a14:useLocalDpi xmlns:a14="http://schemas.microsoft.com/office/drawing/2010/main" val="0"/>
              </a:ext>
            </a:extLst>
          </a:blip>
          <a:srcRect/>
          <a:stretch>
            <a:fillRect/>
          </a:stretch>
        </p:blipFill>
        <p:spPr bwMode="auto">
          <a:xfrm>
            <a:off x="4958075" y="3417433"/>
            <a:ext cx="816610" cy="1224280"/>
          </a:xfrm>
          <a:prstGeom prst="rect">
            <a:avLst/>
          </a:prstGeom>
          <a:noFill/>
          <a:ln>
            <a:noFill/>
          </a:ln>
        </p:spPr>
      </p:pic>
    </p:spTree>
    <p:extLst>
      <p:ext uri="{BB962C8B-B14F-4D97-AF65-F5344CB8AC3E}">
        <p14:creationId xmlns:p14="http://schemas.microsoft.com/office/powerpoint/2010/main" val="1812282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3"/>
          </p:nvPr>
        </p:nvSpPr>
        <p:spPr/>
        <p:txBody>
          <a:bodyPr/>
          <a:lstStyle/>
          <a:p>
            <a:pPr marL="0" indent="0">
              <a:buNone/>
            </a:pPr>
            <a:r>
              <a:rPr lang="nl-NL" dirty="0"/>
              <a:t>Waar denkt u aan bij “Ondermijning”?</a:t>
            </a:r>
          </a:p>
          <a:p>
            <a:endParaRPr lang="nl-NL" dirty="0"/>
          </a:p>
        </p:txBody>
      </p:sp>
      <p:sp>
        <p:nvSpPr>
          <p:cNvPr id="4" name="Title 3"/>
          <p:cNvSpPr>
            <a:spLocks noGrp="1"/>
          </p:cNvSpPr>
          <p:nvPr>
            <p:ph type="title"/>
          </p:nvPr>
        </p:nvSpPr>
        <p:spPr/>
        <p:txBody>
          <a:bodyPr/>
          <a:lstStyle/>
          <a:p>
            <a:r>
              <a:rPr lang="nl-NL" b="1" dirty="0"/>
              <a:t>Wat is Ondermijning?</a:t>
            </a:r>
            <a:endParaRPr lang="nl-NL" dirty="0"/>
          </a:p>
        </p:txBody>
      </p:sp>
      <p:pic>
        <p:nvPicPr>
          <p:cNvPr id="5" name="Picture 4" descr="C:\Users\jbarensen\AppData\Local\Microsoft\Windows\Temporary Internet Files\Content.Word\xxl[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664" y="2348880"/>
            <a:ext cx="4392488" cy="2952328"/>
          </a:xfrm>
          <a:prstGeom prst="rect">
            <a:avLst/>
          </a:prstGeom>
          <a:noFill/>
          <a:ln>
            <a:noFill/>
          </a:ln>
        </p:spPr>
      </p:pic>
    </p:spTree>
    <p:extLst>
      <p:ext uri="{BB962C8B-B14F-4D97-AF65-F5344CB8AC3E}">
        <p14:creationId xmlns:p14="http://schemas.microsoft.com/office/powerpoint/2010/main" val="1539532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4"/>
          </p:nvPr>
        </p:nvSpPr>
        <p:spPr>
          <a:xfrm>
            <a:off x="1331640" y="4869160"/>
            <a:ext cx="5976664" cy="1872208"/>
          </a:xfrm>
        </p:spPr>
        <p:txBody>
          <a:bodyPr/>
          <a:lstStyle/>
          <a:p>
            <a:pPr marL="0" indent="0">
              <a:buNone/>
            </a:pPr>
            <a:r>
              <a:rPr lang="nl-NL" sz="1400" i="1" dirty="0"/>
              <a:t>[12 april 2018] Voormalig CDA- bestuurder Wim van der P. is woensdag veroordeeld tot één jaar cel voor medeplichtigheid aan de productie van harddrugs. Volgens de rechter moest hij zich ervan bewust zijn geweest “dat wat er in zijn loods gebeurde het daglicht niet kon verdragen” en heeft hij “geen rekening gehouden met de negatieve effecten voor anderen”. Justitie schatte de dagelijkse omzet van het laboratorium op 10 miljoen euro. (NRC) </a:t>
            </a:r>
            <a:endParaRPr lang="nl-NL" dirty="0"/>
          </a:p>
        </p:txBody>
      </p:sp>
      <p:sp>
        <p:nvSpPr>
          <p:cNvPr id="7" name="Title 6"/>
          <p:cNvSpPr>
            <a:spLocks noGrp="1"/>
          </p:cNvSpPr>
          <p:nvPr>
            <p:ph type="title"/>
          </p:nvPr>
        </p:nvSpPr>
        <p:spPr>
          <a:xfrm>
            <a:off x="1143000" y="661130"/>
            <a:ext cx="7543800" cy="1039678"/>
          </a:xfrm>
        </p:spPr>
        <p:txBody>
          <a:bodyPr>
            <a:noAutofit/>
          </a:bodyPr>
          <a:lstStyle/>
          <a:p>
            <a:r>
              <a:rPr lang="nl-NL" sz="2200" b="1" dirty="0"/>
              <a:t>“Ondermijnende criminaliteit is criminaliteit die maatschappelijke structuren of het vertrouwen daarin schaadt”. </a:t>
            </a:r>
            <a:endParaRPr lang="nl-NL" sz="2200" dirty="0"/>
          </a:p>
        </p:txBody>
      </p:sp>
      <p:pic>
        <p:nvPicPr>
          <p:cNvPr id="10" name="Content Placeholder 9" descr="https://images.nrc.nl/FUuOff30pmcJ5RWGlyAeeaqldl8=/1280x/filters:no_upscale%28%29/s3/static.nrc.nl/wp-content/uploads/2018/04/web-1104bindrug.jpg.jpg"/>
          <p:cNvPicPr>
            <a:picLocks noGrp="1"/>
          </p:cNvPicPr>
          <p:nvPr>
            <p:ph sz="half" idx="13"/>
          </p:nvPr>
        </p:nvPicPr>
        <p:blipFill>
          <a:blip r:embed="rId3" cstate="print">
            <a:extLst>
              <a:ext uri="{28A0092B-C50C-407E-A947-70E740481C1C}">
                <a14:useLocalDpi xmlns:a14="http://schemas.microsoft.com/office/drawing/2010/main" val="0"/>
              </a:ext>
            </a:extLst>
          </a:blip>
          <a:srcRect/>
          <a:stretch>
            <a:fillRect/>
          </a:stretch>
        </p:blipFill>
        <p:spPr bwMode="auto">
          <a:xfrm>
            <a:off x="2511152" y="2132856"/>
            <a:ext cx="3573016" cy="2664296"/>
          </a:xfrm>
          <a:prstGeom prst="rect">
            <a:avLst/>
          </a:prstGeom>
          <a:noFill/>
          <a:ln>
            <a:noFill/>
          </a:ln>
        </p:spPr>
      </p:pic>
    </p:spTree>
    <p:extLst>
      <p:ext uri="{BB962C8B-B14F-4D97-AF65-F5344CB8AC3E}">
        <p14:creationId xmlns:p14="http://schemas.microsoft.com/office/powerpoint/2010/main" val="3137743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3"/>
          </p:nvPr>
        </p:nvSpPr>
        <p:spPr/>
        <p:txBody>
          <a:bodyPr/>
          <a:lstStyle/>
          <a:p>
            <a:pPr lvl="0">
              <a:buFont typeface="Calibri" panose="020F0502020204030204" pitchFamily="34" charset="0"/>
              <a:buChar char="-"/>
            </a:pPr>
            <a:r>
              <a:rPr lang="nl-NL" dirty="0"/>
              <a:t>OM: Landelijk Parket, Functioneel Parket, lokale parketten;</a:t>
            </a:r>
          </a:p>
          <a:p>
            <a:pPr lvl="0">
              <a:buFont typeface="Calibri" panose="020F0502020204030204" pitchFamily="34" charset="0"/>
              <a:buChar char="-"/>
            </a:pPr>
            <a:r>
              <a:rPr lang="nl-NL" dirty="0"/>
              <a:t>Bidstructuur;</a:t>
            </a:r>
          </a:p>
          <a:p>
            <a:pPr marL="0" lvl="0" indent="0">
              <a:buNone/>
            </a:pPr>
            <a:endParaRPr lang="nl-NL" dirty="0"/>
          </a:p>
          <a:p>
            <a:pPr lvl="0">
              <a:buFont typeface="Calibri" panose="020F0502020204030204" pitchFamily="34" charset="0"/>
              <a:buChar char="-"/>
            </a:pPr>
            <a:r>
              <a:rPr lang="nl-NL" dirty="0"/>
              <a:t>Lokale parketten: vier ‘werkomgevingen’ =&gt; één daarvan heet “Ondermijning”;</a:t>
            </a:r>
          </a:p>
          <a:p>
            <a:pPr lvl="1">
              <a:buFont typeface="Courier New" panose="02070309020205020404" pitchFamily="49" charset="0"/>
              <a:buChar char="o"/>
            </a:pPr>
            <a:r>
              <a:rPr lang="nl-NL" dirty="0"/>
              <a:t>TCI</a:t>
            </a:r>
          </a:p>
          <a:p>
            <a:pPr lvl="1">
              <a:buFont typeface="Courier New" panose="02070309020205020404" pitchFamily="49" charset="0"/>
              <a:buChar char="o"/>
            </a:pPr>
            <a:r>
              <a:rPr lang="nl-NL" dirty="0"/>
              <a:t>Mensenhandel</a:t>
            </a:r>
          </a:p>
          <a:p>
            <a:pPr lvl="1">
              <a:buFont typeface="Courier New" panose="02070309020205020404" pitchFamily="49" charset="0"/>
              <a:buChar char="o"/>
            </a:pPr>
            <a:r>
              <a:rPr lang="nl-NL" dirty="0"/>
              <a:t>Terrorisme</a:t>
            </a:r>
          </a:p>
          <a:p>
            <a:pPr lvl="1">
              <a:buFont typeface="Courier New" panose="02070309020205020404" pitchFamily="49" charset="0"/>
              <a:buChar char="o"/>
            </a:pPr>
            <a:r>
              <a:rPr lang="nl-NL" dirty="0"/>
              <a:t>Fraude</a:t>
            </a:r>
          </a:p>
          <a:p>
            <a:pPr lvl="1">
              <a:buFont typeface="Courier New" panose="02070309020205020404" pitchFamily="49" charset="0"/>
              <a:buChar char="o"/>
            </a:pPr>
            <a:r>
              <a:rPr lang="nl-NL" dirty="0"/>
              <a:t>Etc.</a:t>
            </a:r>
          </a:p>
          <a:p>
            <a:endParaRPr lang="nl-NL" dirty="0"/>
          </a:p>
        </p:txBody>
      </p:sp>
      <p:sp>
        <p:nvSpPr>
          <p:cNvPr id="4" name="Title 3"/>
          <p:cNvSpPr>
            <a:spLocks noGrp="1"/>
          </p:cNvSpPr>
          <p:nvPr>
            <p:ph type="title"/>
          </p:nvPr>
        </p:nvSpPr>
        <p:spPr>
          <a:xfrm>
            <a:off x="1143000" y="661130"/>
            <a:ext cx="7543800" cy="609885"/>
          </a:xfrm>
        </p:spPr>
        <p:txBody>
          <a:bodyPr>
            <a:noAutofit/>
          </a:bodyPr>
          <a:lstStyle/>
          <a:p>
            <a:r>
              <a:rPr lang="nl-NL" sz="2400" b="1" dirty="0"/>
              <a:t>Aanpak van Ondermijning in het strafrecht (I)</a:t>
            </a:r>
            <a:endParaRPr lang="nl-NL" sz="2200" dirty="0"/>
          </a:p>
        </p:txBody>
      </p:sp>
    </p:spTree>
    <p:extLst>
      <p:ext uri="{BB962C8B-B14F-4D97-AF65-F5344CB8AC3E}">
        <p14:creationId xmlns:p14="http://schemas.microsoft.com/office/powerpoint/2010/main" val="2991251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3"/>
          </p:nvPr>
        </p:nvSpPr>
        <p:spPr/>
        <p:txBody>
          <a:bodyPr/>
          <a:lstStyle/>
          <a:p>
            <a:pPr lvl="0">
              <a:buFont typeface="Calibri" panose="020F0502020204030204" pitchFamily="34" charset="0"/>
              <a:buChar char="-"/>
            </a:pPr>
            <a:r>
              <a:rPr lang="nl-NL" dirty="0"/>
              <a:t>Politie:</a:t>
            </a:r>
          </a:p>
          <a:p>
            <a:pPr lvl="1">
              <a:buFont typeface="Courier New" panose="02070309020205020404" pitchFamily="49" charset="0"/>
              <a:buChar char="o"/>
            </a:pPr>
            <a:r>
              <a:rPr lang="nl-NL" dirty="0"/>
              <a:t>Landelijke eenheid Nationale Politie</a:t>
            </a:r>
          </a:p>
          <a:p>
            <a:pPr lvl="1">
              <a:buFont typeface="Courier New" panose="02070309020205020404" pitchFamily="49" charset="0"/>
              <a:buChar char="o"/>
            </a:pPr>
            <a:r>
              <a:rPr lang="nl-NL" dirty="0"/>
              <a:t>Lokale eenheden (Amsterdam, Den Haag, Rotterdam etc.)</a:t>
            </a:r>
          </a:p>
          <a:p>
            <a:pPr lvl="1">
              <a:buFont typeface="Courier New" panose="02070309020205020404" pitchFamily="49" charset="0"/>
              <a:buChar char="o"/>
            </a:pPr>
            <a:r>
              <a:rPr lang="nl-NL" dirty="0"/>
              <a:t>Rechercheteams met accenten fraude, milieu</a:t>
            </a:r>
          </a:p>
          <a:p>
            <a:pPr lvl="1">
              <a:buFont typeface="Courier New" panose="02070309020205020404" pitchFamily="49" charset="0"/>
              <a:buChar char="o"/>
            </a:pPr>
            <a:r>
              <a:rPr lang="nl-NL" dirty="0"/>
              <a:t>Rijksrecherche (integriteitsonderzoeken)</a:t>
            </a:r>
          </a:p>
          <a:p>
            <a:pPr lvl="1">
              <a:buFont typeface="Courier New" panose="02070309020205020404" pitchFamily="49" charset="0"/>
              <a:buChar char="o"/>
            </a:pPr>
            <a:r>
              <a:rPr lang="nl-NL" dirty="0"/>
              <a:t>Koninklijke Marechaussee</a:t>
            </a:r>
          </a:p>
          <a:p>
            <a:pPr marL="457200" lvl="1" indent="0">
              <a:buNone/>
            </a:pPr>
            <a:endParaRPr lang="nl-NL" dirty="0"/>
          </a:p>
          <a:p>
            <a:pPr lvl="0">
              <a:buFont typeface="Calibri" panose="020F0502020204030204" pitchFamily="34" charset="0"/>
              <a:buChar char="-"/>
            </a:pPr>
            <a:r>
              <a:rPr lang="nl-NL" dirty="0"/>
              <a:t>Bijzondere Opsporingsdiensten:</a:t>
            </a:r>
          </a:p>
          <a:p>
            <a:pPr lvl="1">
              <a:buFont typeface="Courier New" panose="02070309020205020404" pitchFamily="49" charset="0"/>
              <a:buChar char="o"/>
            </a:pPr>
            <a:r>
              <a:rPr lang="nl-NL" dirty="0"/>
              <a:t>FIOD</a:t>
            </a:r>
          </a:p>
          <a:p>
            <a:pPr lvl="1">
              <a:buFont typeface="Courier New" panose="02070309020205020404" pitchFamily="49" charset="0"/>
              <a:buChar char="o"/>
            </a:pPr>
            <a:r>
              <a:rPr lang="nl-NL" dirty="0"/>
              <a:t>ILT (I&amp;W)</a:t>
            </a:r>
          </a:p>
          <a:p>
            <a:pPr lvl="1">
              <a:buFont typeface="Courier New" panose="02070309020205020404" pitchFamily="49" charset="0"/>
              <a:buChar char="o"/>
            </a:pPr>
            <a:r>
              <a:rPr lang="nl-NL" dirty="0"/>
              <a:t>ISZW (SZW)</a:t>
            </a:r>
          </a:p>
          <a:p>
            <a:pPr lvl="1">
              <a:buFont typeface="Courier New" panose="02070309020205020404" pitchFamily="49" charset="0"/>
              <a:buChar char="o"/>
            </a:pPr>
            <a:r>
              <a:rPr lang="nl-NL" dirty="0"/>
              <a:t>NVWA (EZ)</a:t>
            </a:r>
          </a:p>
          <a:p>
            <a:pPr lvl="1">
              <a:buFont typeface="Courier New" panose="02070309020205020404" pitchFamily="49" charset="0"/>
              <a:buChar char="o"/>
            </a:pPr>
            <a:endParaRPr lang="nl-NL" dirty="0"/>
          </a:p>
          <a:p>
            <a:endParaRPr lang="nl-NL" dirty="0"/>
          </a:p>
        </p:txBody>
      </p:sp>
      <p:sp>
        <p:nvSpPr>
          <p:cNvPr id="4" name="Title 3"/>
          <p:cNvSpPr>
            <a:spLocks noGrp="1"/>
          </p:cNvSpPr>
          <p:nvPr>
            <p:ph type="title"/>
          </p:nvPr>
        </p:nvSpPr>
        <p:spPr>
          <a:xfrm>
            <a:off x="1143000" y="661130"/>
            <a:ext cx="7543800" cy="609885"/>
          </a:xfrm>
        </p:spPr>
        <p:txBody>
          <a:bodyPr>
            <a:noAutofit/>
          </a:bodyPr>
          <a:lstStyle/>
          <a:p>
            <a:r>
              <a:rPr lang="nl-NL" sz="2400" b="1" dirty="0"/>
              <a:t>Aanpak van Ondermijning in het strafrecht (II)</a:t>
            </a:r>
            <a:endParaRPr lang="nl-NL" sz="2200" dirty="0"/>
          </a:p>
        </p:txBody>
      </p:sp>
    </p:spTree>
    <p:extLst>
      <p:ext uri="{BB962C8B-B14F-4D97-AF65-F5344CB8AC3E}">
        <p14:creationId xmlns:p14="http://schemas.microsoft.com/office/powerpoint/2010/main" val="694118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NL" b="1" dirty="0"/>
              <a:t>Aanpak van Ondermijning in het strafrecht (III)</a:t>
            </a:r>
            <a:endParaRPr lang="nl-NL" dirty="0"/>
          </a:p>
        </p:txBody>
      </p:sp>
      <p:pic>
        <p:nvPicPr>
          <p:cNvPr id="5" name="Content Placeholder 4" descr="De bronafbeelding bekijken"/>
          <p:cNvPicPr>
            <a:picLocks noGrp="1"/>
          </p:cNvPicPr>
          <p:nvPr>
            <p:ph sz="half" idx="13"/>
          </p:nvPr>
        </p:nvPicPr>
        <p:blipFill>
          <a:blip r:embed="rId3">
            <a:extLst>
              <a:ext uri="{28A0092B-C50C-407E-A947-70E740481C1C}">
                <a14:useLocalDpi xmlns:a14="http://schemas.microsoft.com/office/drawing/2010/main" val="0"/>
              </a:ext>
            </a:extLst>
          </a:blip>
          <a:srcRect/>
          <a:stretch>
            <a:fillRect/>
          </a:stretch>
        </p:blipFill>
        <p:spPr bwMode="auto">
          <a:xfrm>
            <a:off x="1480518" y="1412875"/>
            <a:ext cx="6868763" cy="4835525"/>
          </a:xfrm>
          <a:prstGeom prst="rect">
            <a:avLst/>
          </a:prstGeom>
          <a:noFill/>
          <a:ln>
            <a:noFill/>
          </a:ln>
        </p:spPr>
      </p:pic>
    </p:spTree>
    <p:extLst>
      <p:ext uri="{BB962C8B-B14F-4D97-AF65-F5344CB8AC3E}">
        <p14:creationId xmlns:p14="http://schemas.microsoft.com/office/powerpoint/2010/main" val="1745553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3"/>
          </p:nvPr>
        </p:nvSpPr>
        <p:spPr>
          <a:xfrm>
            <a:off x="1143000" y="1556791"/>
            <a:ext cx="3642360" cy="4691609"/>
          </a:xfrm>
        </p:spPr>
        <p:txBody>
          <a:bodyPr/>
          <a:lstStyle/>
          <a:p>
            <a:pPr lvl="0">
              <a:buFont typeface="Calibri" panose="020F0502020204030204" pitchFamily="34" charset="0"/>
              <a:buChar char="-"/>
            </a:pPr>
            <a:endParaRPr lang="nl-NL" sz="1600" dirty="0"/>
          </a:p>
          <a:p>
            <a:pPr lvl="0">
              <a:buFont typeface="Calibri" panose="020F0502020204030204" pitchFamily="34" charset="0"/>
              <a:buChar char="-"/>
            </a:pPr>
            <a:endParaRPr lang="nl-NL" sz="1600" dirty="0"/>
          </a:p>
          <a:p>
            <a:pPr lvl="0">
              <a:buFont typeface="Calibri" panose="020F0502020204030204" pitchFamily="34" charset="0"/>
              <a:buChar char="-"/>
            </a:pPr>
            <a:endParaRPr lang="nl-NL" sz="1600" dirty="0"/>
          </a:p>
          <a:p>
            <a:pPr lvl="0">
              <a:buFont typeface="Calibri" panose="020F0502020204030204" pitchFamily="34" charset="0"/>
              <a:buChar char="-"/>
            </a:pPr>
            <a:endParaRPr lang="nl-NL" sz="1600" dirty="0"/>
          </a:p>
          <a:p>
            <a:pPr lvl="0">
              <a:buFont typeface="Calibri" panose="020F0502020204030204" pitchFamily="34" charset="0"/>
              <a:buChar char="-"/>
            </a:pPr>
            <a:endParaRPr lang="nl-NL" sz="1600" dirty="0"/>
          </a:p>
          <a:p>
            <a:pPr lvl="0">
              <a:buFont typeface="Calibri" panose="020F0502020204030204" pitchFamily="34" charset="0"/>
              <a:buChar char="-"/>
            </a:pPr>
            <a:endParaRPr lang="nl-NL" sz="1600" dirty="0"/>
          </a:p>
          <a:p>
            <a:pPr lvl="0">
              <a:buFont typeface="Calibri" panose="020F0502020204030204" pitchFamily="34" charset="0"/>
              <a:buChar char="-"/>
            </a:pPr>
            <a:endParaRPr lang="nl-NL" sz="1600" dirty="0"/>
          </a:p>
          <a:p>
            <a:pPr lvl="0">
              <a:buFont typeface="Calibri" panose="020F0502020204030204" pitchFamily="34" charset="0"/>
              <a:buChar char="-"/>
            </a:pPr>
            <a:endParaRPr lang="nl-NL" sz="1600" dirty="0"/>
          </a:p>
          <a:p>
            <a:pPr lvl="0">
              <a:buFont typeface="Calibri" panose="020F0502020204030204" pitchFamily="34" charset="0"/>
              <a:buChar char="-"/>
            </a:pPr>
            <a:endParaRPr lang="nl-NL" sz="1600" dirty="0"/>
          </a:p>
          <a:p>
            <a:pPr lvl="0">
              <a:buFont typeface="Calibri" panose="020F0502020204030204" pitchFamily="34" charset="0"/>
              <a:buChar char="-"/>
            </a:pPr>
            <a:r>
              <a:rPr lang="nl-NL" sz="1600" dirty="0"/>
              <a:t>Onderzoek </a:t>
            </a:r>
            <a:r>
              <a:rPr lang="nl-NL" sz="1600" dirty="0" err="1"/>
              <a:t>Adusta</a:t>
            </a:r>
            <a:endParaRPr lang="nl-NL" sz="1600" dirty="0"/>
          </a:p>
          <a:p>
            <a:pPr marL="628650" lvl="1" indent="-271463">
              <a:buFont typeface="Courier New" panose="02070309020205020404" pitchFamily="49" charset="0"/>
              <a:buChar char="o"/>
            </a:pPr>
            <a:r>
              <a:rPr lang="nl-NL" sz="1600" dirty="0"/>
              <a:t>Opgestart n.a.v. een aantal meldingen en aantreffen van hennepkwekerijen;</a:t>
            </a:r>
          </a:p>
          <a:p>
            <a:pPr marL="628650" lvl="1" indent="-271463">
              <a:buFont typeface="Courier New" panose="02070309020205020404" pitchFamily="49" charset="0"/>
              <a:buChar char="o"/>
            </a:pPr>
            <a:r>
              <a:rPr lang="nl-NL" sz="1600" dirty="0"/>
              <a:t>Samenloop met van kracht worden ‘</a:t>
            </a:r>
            <a:r>
              <a:rPr lang="nl-NL" sz="1600" dirty="0" err="1"/>
              <a:t>growshopverbod</a:t>
            </a:r>
            <a:r>
              <a:rPr lang="nl-NL" sz="1600" dirty="0"/>
              <a:t>’;</a:t>
            </a:r>
          </a:p>
          <a:p>
            <a:pPr marL="0" indent="0">
              <a:buNone/>
            </a:pPr>
            <a:endParaRPr lang="nl-NL" dirty="0"/>
          </a:p>
        </p:txBody>
      </p:sp>
      <p:sp>
        <p:nvSpPr>
          <p:cNvPr id="3" name="Content Placeholder 2"/>
          <p:cNvSpPr>
            <a:spLocks noGrp="1"/>
          </p:cNvSpPr>
          <p:nvPr>
            <p:ph sz="half" idx="14"/>
          </p:nvPr>
        </p:nvSpPr>
        <p:spPr>
          <a:xfrm>
            <a:off x="5029200" y="1556792"/>
            <a:ext cx="3657600" cy="4691608"/>
          </a:xfrm>
        </p:spPr>
        <p:txBody>
          <a:bodyPr/>
          <a:lstStyle/>
          <a:p>
            <a:pPr marL="357188" lvl="1">
              <a:buFont typeface="Courier New" panose="02070309020205020404" pitchFamily="49" charset="0"/>
              <a:buChar char="o"/>
            </a:pPr>
            <a:r>
              <a:rPr lang="nl-NL" sz="1600" dirty="0"/>
              <a:t>Hoofdkwartier in een industriegebied in Den Haag, waar allerlei hennep naar binnen werd gebracht, en werd gedistribueerd;</a:t>
            </a:r>
          </a:p>
          <a:p>
            <a:pPr marL="357188" lvl="1">
              <a:buFont typeface="Courier New" panose="02070309020205020404" pitchFamily="49" charset="0"/>
              <a:buChar char="o"/>
            </a:pPr>
            <a:r>
              <a:rPr lang="nl-NL" sz="1600" dirty="0"/>
              <a:t>Inzet van taps, camera’s, observatieteams, OVC, nachtelijke inbeslagneming;</a:t>
            </a:r>
          </a:p>
          <a:p>
            <a:pPr marL="357188" lvl="1">
              <a:buFont typeface="Courier New" panose="02070309020205020404" pitchFamily="49" charset="0"/>
              <a:buChar char="o"/>
            </a:pPr>
            <a:r>
              <a:rPr lang="nl-NL" sz="1600" dirty="0"/>
              <a:t>Afpakken van crimineel verkregen vermogen (horloges, geld, </a:t>
            </a:r>
            <a:r>
              <a:rPr lang="nl-NL" sz="1600" dirty="0" err="1"/>
              <a:t>speedboat</a:t>
            </a:r>
            <a:r>
              <a:rPr lang="nl-NL" sz="1600" dirty="0"/>
              <a:t>, auto’s, panden);</a:t>
            </a:r>
          </a:p>
          <a:p>
            <a:pPr marL="357188" lvl="1">
              <a:buFont typeface="Courier New" panose="02070309020205020404" pitchFamily="49" charset="0"/>
              <a:buChar char="o"/>
            </a:pPr>
            <a:r>
              <a:rPr lang="nl-NL" sz="1600" dirty="0"/>
              <a:t>Bestuurlijke rapportage  =&gt; sluiting van panden door gemeenten;</a:t>
            </a:r>
          </a:p>
          <a:p>
            <a:pPr marL="357188" lvl="1">
              <a:buFont typeface="Courier New" panose="02070309020205020404" pitchFamily="49" charset="0"/>
              <a:buChar char="o"/>
            </a:pPr>
            <a:r>
              <a:rPr lang="nl-NL" sz="1600" dirty="0"/>
              <a:t>Overig (fiscus, uitkeringsinstanties, VOG in bepaalde branches als de haven);</a:t>
            </a:r>
          </a:p>
          <a:p>
            <a:pPr marL="357188" lvl="1">
              <a:buFont typeface="Courier New" panose="02070309020205020404" pitchFamily="49" charset="0"/>
              <a:buChar char="o"/>
            </a:pPr>
            <a:r>
              <a:rPr lang="nl-NL" sz="1600" dirty="0"/>
              <a:t>Straf;</a:t>
            </a:r>
          </a:p>
          <a:p>
            <a:endParaRPr lang="nl-NL" dirty="0"/>
          </a:p>
        </p:txBody>
      </p:sp>
      <p:sp>
        <p:nvSpPr>
          <p:cNvPr id="7" name="Title 6"/>
          <p:cNvSpPr>
            <a:spLocks noGrp="1"/>
          </p:cNvSpPr>
          <p:nvPr>
            <p:ph type="title"/>
          </p:nvPr>
        </p:nvSpPr>
        <p:spPr>
          <a:xfrm>
            <a:off x="1143000" y="661130"/>
            <a:ext cx="7543800" cy="823654"/>
          </a:xfrm>
        </p:spPr>
        <p:txBody>
          <a:bodyPr>
            <a:normAutofit fontScale="90000"/>
          </a:bodyPr>
          <a:lstStyle/>
          <a:p>
            <a:r>
              <a:rPr lang="nl-NL" b="1" dirty="0"/>
              <a:t>Praktijkvoorbeeld vanuit het perspectief van het OM: aanpak grootschalige hennephandel</a:t>
            </a:r>
            <a:endParaRPr lang="nl-NL" dirty="0"/>
          </a:p>
        </p:txBody>
      </p:sp>
      <p:pic>
        <p:nvPicPr>
          <p:cNvPr id="10" name="Picture 9" descr="Hennep in Rijswijk"/>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8658" y="1667664"/>
            <a:ext cx="3465349" cy="2265392"/>
          </a:xfrm>
          <a:prstGeom prst="rect">
            <a:avLst/>
          </a:prstGeom>
          <a:noFill/>
          <a:ln>
            <a:noFill/>
          </a:ln>
        </p:spPr>
      </p:pic>
    </p:spTree>
    <p:extLst>
      <p:ext uri="{BB962C8B-B14F-4D97-AF65-F5344CB8AC3E}">
        <p14:creationId xmlns:p14="http://schemas.microsoft.com/office/powerpoint/2010/main" val="1902465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3"/>
          </p:nvPr>
        </p:nvSpPr>
        <p:spPr>
          <a:xfrm>
            <a:off x="1143000" y="1517928"/>
            <a:ext cx="7543800" cy="4730472"/>
          </a:xfrm>
        </p:spPr>
        <p:txBody>
          <a:bodyPr/>
          <a:lstStyle/>
          <a:p>
            <a:pPr marL="0" indent="0">
              <a:buNone/>
            </a:pPr>
            <a:r>
              <a:rPr lang="nl-NL" sz="2000" i="1" dirty="0"/>
              <a:t>Het kan wel één van de middelen zijn om ondermijnende structuren </a:t>
            </a:r>
            <a:r>
              <a:rPr lang="nl-NL" sz="2000" i="1" dirty="0" err="1"/>
              <a:t>cq</a:t>
            </a:r>
            <a:r>
              <a:rPr lang="nl-NL" sz="2000" i="1" dirty="0"/>
              <a:t>. een georganiseerd samenwerkingsverband plat te leggen.</a:t>
            </a:r>
            <a:endParaRPr lang="nl-NL" dirty="0"/>
          </a:p>
          <a:p>
            <a:pPr marL="0" indent="0">
              <a:buNone/>
            </a:pPr>
            <a:r>
              <a:rPr lang="nl-NL" b="1" dirty="0"/>
              <a:t> </a:t>
            </a:r>
            <a:endParaRPr lang="nl-NL" dirty="0"/>
          </a:p>
          <a:p>
            <a:pPr lvl="0">
              <a:buFont typeface="Calibri" panose="020F0502020204030204" pitchFamily="34" charset="0"/>
              <a:buChar char="-"/>
            </a:pPr>
            <a:r>
              <a:rPr lang="nl-NL" sz="2000" dirty="0"/>
              <a:t>Er kan veel in de opsporing. De wet biedt talloze mogelijkheden om verdachten te observeren, telefoons af te tappen, afluisterapparatuur te plaatsen, informanten in te zetten, burgers te laten assisteren en te infiltreren, beslag te leggen op vermogen etc. etc.;</a:t>
            </a:r>
          </a:p>
          <a:p>
            <a:pPr lvl="0">
              <a:buFont typeface="Calibri" panose="020F0502020204030204" pitchFamily="34" charset="0"/>
              <a:buChar char="-"/>
            </a:pPr>
            <a:r>
              <a:rPr lang="nl-NL" sz="2000" dirty="0"/>
              <a:t>Procedures kosten echter veel tijd;</a:t>
            </a:r>
          </a:p>
          <a:p>
            <a:pPr>
              <a:buFont typeface="Calibri" panose="020F0502020204030204" pitchFamily="34" charset="0"/>
              <a:buChar char="-"/>
            </a:pPr>
            <a:r>
              <a:rPr lang="nl-NL" sz="2000" dirty="0"/>
              <a:t>Gebrek aan tijd en capaciteit, en aan de beschikbaarheid van informatie. </a:t>
            </a:r>
          </a:p>
          <a:p>
            <a:pPr>
              <a:buFont typeface="Calibri" panose="020F0502020204030204" pitchFamily="34" charset="0"/>
              <a:buChar char="-"/>
            </a:pPr>
            <a:r>
              <a:rPr lang="nl-NL" sz="2000" dirty="0"/>
              <a:t>Voldoende lef? Lees de rapportage Aanpak Georganiseerde ondermijnende criminaliteit 2016: je ziet nauwelijks een verrassende aanpak.</a:t>
            </a:r>
          </a:p>
        </p:txBody>
      </p:sp>
      <p:sp>
        <p:nvSpPr>
          <p:cNvPr id="4" name="Title 3"/>
          <p:cNvSpPr>
            <a:spLocks noGrp="1"/>
          </p:cNvSpPr>
          <p:nvPr>
            <p:ph type="title"/>
          </p:nvPr>
        </p:nvSpPr>
        <p:spPr>
          <a:xfrm>
            <a:off x="1143000" y="661130"/>
            <a:ext cx="7543800" cy="856798"/>
          </a:xfrm>
        </p:spPr>
        <p:txBody>
          <a:bodyPr>
            <a:normAutofit fontScale="90000"/>
          </a:bodyPr>
          <a:lstStyle/>
          <a:p>
            <a:r>
              <a:rPr lang="nl-NL" b="1" dirty="0"/>
              <a:t>Kanttekening: het strafrecht is zeker geen wondermiddel bij de aanpak van Ondermijning.</a:t>
            </a:r>
            <a:endParaRPr lang="nl-NL" dirty="0"/>
          </a:p>
        </p:txBody>
      </p:sp>
    </p:spTree>
    <p:extLst>
      <p:ext uri="{BB962C8B-B14F-4D97-AF65-F5344CB8AC3E}">
        <p14:creationId xmlns:p14="http://schemas.microsoft.com/office/powerpoint/2010/main" val="1240817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half" idx="13"/>
          </p:nvPr>
        </p:nvSpPr>
        <p:spPr/>
        <p:txBody>
          <a:bodyPr/>
          <a:lstStyle/>
          <a:p>
            <a:r>
              <a:rPr lang="nl-NL" dirty="0"/>
              <a:t>Lokaal probleem?</a:t>
            </a:r>
          </a:p>
          <a:p>
            <a:endParaRPr lang="nl-NL" dirty="0"/>
          </a:p>
          <a:p>
            <a:r>
              <a:rPr lang="nl-NL" dirty="0"/>
              <a:t>grensvlak bestuursrecht en strafrecht;</a:t>
            </a:r>
          </a:p>
          <a:p>
            <a:endParaRPr lang="nl-NL" dirty="0"/>
          </a:p>
          <a:p>
            <a:pPr lvl="1"/>
            <a:r>
              <a:rPr lang="nl-NL" dirty="0"/>
              <a:t>Gedoogbeleid coffeeshops</a:t>
            </a:r>
          </a:p>
          <a:p>
            <a:pPr lvl="1"/>
            <a:r>
              <a:rPr lang="nl-NL" dirty="0"/>
              <a:t>Woonwagenpark</a:t>
            </a:r>
          </a:p>
          <a:p>
            <a:pPr lvl="1"/>
            <a:r>
              <a:rPr lang="nl-NL" dirty="0"/>
              <a:t>Misbruik van vergunningen</a:t>
            </a:r>
          </a:p>
          <a:p>
            <a:pPr marL="457200" lvl="1" indent="0">
              <a:buNone/>
            </a:pPr>
            <a:endParaRPr lang="nl-NL" dirty="0"/>
          </a:p>
          <a:p>
            <a:r>
              <a:rPr lang="nl-NL" dirty="0"/>
              <a:t>Klassieke toezichtbevoegdheden toereikend?</a:t>
            </a:r>
          </a:p>
          <a:p>
            <a:r>
              <a:rPr lang="nl-NL" dirty="0"/>
              <a:t>Inzet beleid</a:t>
            </a:r>
          </a:p>
          <a:p>
            <a:r>
              <a:rPr lang="nl-NL" dirty="0"/>
              <a:t>Samenwerking onontkoombaar</a:t>
            </a:r>
          </a:p>
          <a:p>
            <a:endParaRPr lang="nl-NL" dirty="0"/>
          </a:p>
          <a:p>
            <a:pPr marL="0" indent="0">
              <a:buNone/>
            </a:pPr>
            <a:r>
              <a:rPr lang="nl-NL" dirty="0"/>
              <a:t>		</a:t>
            </a:r>
          </a:p>
        </p:txBody>
      </p:sp>
      <p:sp>
        <p:nvSpPr>
          <p:cNvPr id="3" name="Titel 2"/>
          <p:cNvSpPr>
            <a:spLocks noGrp="1"/>
          </p:cNvSpPr>
          <p:nvPr>
            <p:ph type="title"/>
          </p:nvPr>
        </p:nvSpPr>
        <p:spPr/>
        <p:txBody>
          <a:bodyPr/>
          <a:lstStyle/>
          <a:p>
            <a:r>
              <a:rPr lang="nl-NL" dirty="0"/>
              <a:t>Ondermijning en het bestuursrecht I</a:t>
            </a:r>
          </a:p>
        </p:txBody>
      </p:sp>
    </p:spTree>
    <p:extLst>
      <p:ext uri="{BB962C8B-B14F-4D97-AF65-F5344CB8AC3E}">
        <p14:creationId xmlns:p14="http://schemas.microsoft.com/office/powerpoint/2010/main" val="2156895581"/>
      </p:ext>
    </p:extLst>
  </p:cSld>
  <p:clrMapOvr>
    <a:masterClrMapping/>
  </p:clrMapOvr>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NTITLED.pptx" id="{5DCBF4A5-C49F-4AEE-8D71-BD4341F47158}" vid="{50A91E40-EADF-453C-8C79-6A21AB862637}"/>
    </a:ext>
  </a:ext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557</TotalTime>
  <Words>1162</Words>
  <Application>Microsoft Office PowerPoint</Application>
  <PresentationFormat>Diavoorstelling (4:3)</PresentationFormat>
  <Paragraphs>175</Paragraphs>
  <Slides>14</Slides>
  <Notes>14</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14</vt:i4>
      </vt:variant>
    </vt:vector>
  </HeadingPairs>
  <TitlesOfParts>
    <vt:vector size="19" baseType="lpstr">
      <vt:lpstr>Arial</vt:lpstr>
      <vt:lpstr>Calibri</vt:lpstr>
      <vt:lpstr>Courier New</vt:lpstr>
      <vt:lpstr>Wingdings</vt:lpstr>
      <vt:lpstr>Default Theme</vt:lpstr>
      <vt:lpstr>Maayke Maas-Cooymans  Jouko Barensen</vt:lpstr>
      <vt:lpstr>Wat is Ondermijning?</vt:lpstr>
      <vt:lpstr>“Ondermijnende criminaliteit is criminaliteit die maatschappelijke structuren of het vertrouwen daarin schaadt”. </vt:lpstr>
      <vt:lpstr>Aanpak van Ondermijning in het strafrecht (I)</vt:lpstr>
      <vt:lpstr>Aanpak van Ondermijning in het strafrecht (II)</vt:lpstr>
      <vt:lpstr>Aanpak van Ondermijning in het strafrecht (III)</vt:lpstr>
      <vt:lpstr>Praktijkvoorbeeld vanuit het perspectief van het OM: aanpak grootschalige hennephandel</vt:lpstr>
      <vt:lpstr>Kanttekening: het strafrecht is zeker geen wondermiddel bij de aanpak van Ondermijning.</vt:lpstr>
      <vt:lpstr>Ondermijning en het bestuursrecht I</vt:lpstr>
      <vt:lpstr>Ondermijning en het bestuursrecht II</vt:lpstr>
      <vt:lpstr>Ondermijning en het bestuursrecht III </vt:lpstr>
      <vt:lpstr>Praktijkvoorbeeld vanuit het perspectief van de Gemeente (I)</vt:lpstr>
      <vt:lpstr>Praktijkvoorbeeld vanuit het perspectief van de Gemeente (II) </vt:lpstr>
      <vt:lpstr>Maayke Maas-Cooymans E: m.maas@ploum.nl M: 06 51 30 57 26   Jouko Barensen E: j.barensen@ploum.nl M: 06 10 98 10 63  Ploum Blaak 28, 3011 TA Rotterdam Postbus 711, 3000 AS Rotterdam T: 010 440 64 40 F: 010 436 44 00</vt:lpstr>
    </vt:vector>
  </TitlesOfParts>
  <Company>Ploum Lodder Princen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Annette Vleming</dc:creator>
  <cp:lastModifiedBy>Jordy Steijn</cp:lastModifiedBy>
  <cp:revision>33</cp:revision>
  <cp:lastPrinted>2018-06-19T15:25:44Z</cp:lastPrinted>
  <dcterms:created xsi:type="dcterms:W3CDTF">2018-06-18T13:05:45Z</dcterms:created>
  <dcterms:modified xsi:type="dcterms:W3CDTF">2018-07-17T13:07:21Z</dcterms:modified>
</cp:coreProperties>
</file>