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13" r:id="rId3"/>
    <p:sldId id="304" r:id="rId4"/>
    <p:sldId id="301" r:id="rId5"/>
    <p:sldId id="300" r:id="rId6"/>
    <p:sldId id="307" r:id="rId7"/>
    <p:sldId id="258" r:id="rId8"/>
    <p:sldId id="305" r:id="rId9"/>
    <p:sldId id="306" r:id="rId10"/>
    <p:sldId id="312" r:id="rId11"/>
    <p:sldId id="302" r:id="rId12"/>
    <p:sldId id="308" r:id="rId13"/>
    <p:sldId id="309" r:id="rId14"/>
    <p:sldId id="310" r:id="rId15"/>
    <p:sldId id="315" r:id="rId16"/>
    <p:sldId id="311" r:id="rId17"/>
    <p:sldId id="317" r:id="rId18"/>
    <p:sldId id="318" r:id="rId19"/>
    <p:sldId id="321" r:id="rId20"/>
    <p:sldId id="316" r:id="rId21"/>
    <p:sldId id="319" r:id="rId22"/>
    <p:sldId id="320" r:id="rId23"/>
    <p:sldId id="322" r:id="rId24"/>
    <p:sldId id="289" r:id="rId25"/>
    <p:sldId id="323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0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72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57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11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65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68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85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71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4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8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3AD3-AA36-4343-B5EE-186DFCAB876B}" type="datetimeFigureOut">
              <a:rPr lang="nl-NL" smtClean="0"/>
              <a:t>21-6-2017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69365-E8A4-4CBD-98FC-5AA4F21EA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6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1.png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Legal </a:t>
            </a:r>
            <a:r>
              <a:rPr lang="nl-NL" dirty="0" err="1" smtClean="0"/>
              <a:t>tech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524000" y="3532572"/>
            <a:ext cx="9144000" cy="1655762"/>
          </a:xfrm>
        </p:spPr>
        <p:txBody>
          <a:bodyPr/>
          <a:lstStyle/>
          <a:p>
            <a:r>
              <a:rPr lang="nl-NL" dirty="0" smtClean="0"/>
              <a:t>Inspiratie voor innovatie</a:t>
            </a:r>
          </a:p>
          <a:p>
            <a:endParaRPr lang="nl-NL" dirty="0"/>
          </a:p>
          <a:p>
            <a:r>
              <a:rPr lang="nl-NL" sz="2000" dirty="0" smtClean="0"/>
              <a:t>Ivar Timmer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41" y="5667270"/>
            <a:ext cx="4027309" cy="7628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60" y="5719182"/>
            <a:ext cx="4960041" cy="71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Hoe ver kan dit gaan?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“Rotterdamse Taxi Centrale”</a:t>
            </a:r>
          </a:p>
          <a:p>
            <a:endParaRPr lang="nl-NL" dirty="0" smtClean="0"/>
          </a:p>
          <a:p>
            <a:r>
              <a:rPr lang="nl-NL" dirty="0" smtClean="0"/>
              <a:t>Wat leent zich minder goed? O.a.:</a:t>
            </a:r>
          </a:p>
          <a:p>
            <a:pPr lvl="1"/>
            <a:r>
              <a:rPr lang="nl-NL" dirty="0" smtClean="0"/>
              <a:t>Toepassen van rechtsregels waarin sprake is van (zeer) open normen </a:t>
            </a:r>
          </a:p>
          <a:p>
            <a:pPr lvl="1"/>
            <a:r>
              <a:rPr lang="nl-NL" dirty="0" smtClean="0"/>
              <a:t>Interpretatie en destilleren van feiten uit complexe werkelijkheid (luisteren/ doorvragen/ tot de kern van een probleem komen)</a:t>
            </a:r>
          </a:p>
          <a:p>
            <a:pPr lvl="1"/>
            <a:r>
              <a:rPr lang="nl-NL" dirty="0" smtClean="0"/>
              <a:t>Vormgeven strategie in licht van aanstaande wet- en regelgeving</a:t>
            </a:r>
          </a:p>
          <a:p>
            <a:pPr lvl="1"/>
            <a:r>
              <a:rPr lang="nl-NL" dirty="0" smtClean="0"/>
              <a:t>Rechtsvorming</a:t>
            </a:r>
          </a:p>
          <a:p>
            <a:pPr lvl="1"/>
            <a:r>
              <a:rPr lang="nl-NL" dirty="0" smtClean="0"/>
              <a:t>Bieden van luisterend oor, reguleren emoties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 smtClean="0"/>
              <a:t>In deze gevallen: geen vervanging, maar ondersteuning door technologie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13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549" y="6140554"/>
            <a:ext cx="2854884" cy="54075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644194" y="3162284"/>
            <a:ext cx="7523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 smtClean="0"/>
              <a:t>Informatievoorziening</a:t>
            </a:r>
            <a:r>
              <a:rPr lang="nl-NL" sz="2400" dirty="0"/>
              <a:t>/ </a:t>
            </a:r>
            <a:r>
              <a:rPr lang="nl-NL" sz="2400" dirty="0" smtClean="0"/>
              <a:t>kennismanagement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81" y="4822486"/>
            <a:ext cx="2409825" cy="7524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757" y="2985469"/>
            <a:ext cx="1885950" cy="7810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23" y="3219199"/>
            <a:ext cx="647700" cy="6762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10" y="1017418"/>
            <a:ext cx="1495425" cy="5238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149" y="1148223"/>
            <a:ext cx="2085975" cy="3714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341" y="4851060"/>
            <a:ext cx="1257300" cy="6953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2968" y="5042051"/>
            <a:ext cx="1970421" cy="3835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757" y="863754"/>
            <a:ext cx="1428750" cy="8382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6068" y="1060626"/>
            <a:ext cx="1895475" cy="5143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3805" y="4665322"/>
            <a:ext cx="838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26909" y="1905367"/>
            <a:ext cx="4690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2. </a:t>
            </a:r>
            <a:r>
              <a:rPr lang="nl-NL" sz="2400" dirty="0"/>
              <a:t>Beheer- en administratiesystemen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799" y="3001578"/>
            <a:ext cx="1924050" cy="4000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50" y="2116217"/>
            <a:ext cx="2152650" cy="4857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678" y="403346"/>
            <a:ext cx="1611731" cy="8674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433" y="861563"/>
            <a:ext cx="2590800" cy="7143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311" y="730709"/>
            <a:ext cx="2466350" cy="9760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2636" y="2359104"/>
            <a:ext cx="2114738" cy="105426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432290" y="4094570"/>
            <a:ext cx="5712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Contractmanagement veelal verbeterpunt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Overige administratie is wisselend, maar zelden in ‘druk op de knop-staat’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Conclusie: werk aan de winkel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06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054109" y="1594130"/>
            <a:ext cx="5098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 </a:t>
            </a:r>
            <a:r>
              <a:rPr lang="nl-NL" sz="2400" dirty="0"/>
              <a:t>Beslissingsondersteunende </a:t>
            </a:r>
            <a:r>
              <a:rPr lang="nl-NL" sz="2400" dirty="0" smtClean="0"/>
              <a:t>systemen</a:t>
            </a:r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139" y="2628888"/>
            <a:ext cx="2949084" cy="52204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56" y="1440095"/>
            <a:ext cx="2181225" cy="7810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884" y="383855"/>
            <a:ext cx="2181225" cy="7715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238" y="1708543"/>
            <a:ext cx="2438400" cy="7905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275" y="2741730"/>
            <a:ext cx="2286000" cy="8001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414" y="2827455"/>
            <a:ext cx="2266950" cy="71437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385780" y="3694653"/>
            <a:ext cx="57048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Van zelfassessment tot produceren documenten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Potentieel krachtig hulpmiddel voor het structureren van processen en fabriceren van juridische (half)producten: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Verhogen snelheid, verminderen omissies en fouten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Effectief kennismanagement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Eenduidige communicatie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Verantwoorde, getrapte delegatie van juridisch werk naar niet-juridische professionals</a:t>
            </a:r>
          </a:p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147" y="243996"/>
            <a:ext cx="3028950" cy="6477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135" y="366472"/>
            <a:ext cx="3104634" cy="105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5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131614" y="1479526"/>
            <a:ext cx="3026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4. </a:t>
            </a:r>
            <a:r>
              <a:rPr lang="nl-NL" sz="2400" dirty="0" err="1" smtClean="0"/>
              <a:t>E-discovery</a:t>
            </a:r>
            <a:endParaRPr lang="nl-NL" sz="2400" dirty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740" y="2500670"/>
            <a:ext cx="1057275" cy="67627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394" y="1369871"/>
            <a:ext cx="1095375" cy="5619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614" y="415898"/>
            <a:ext cx="1533525" cy="5619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445" y="1298433"/>
            <a:ext cx="1609725" cy="70485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302394" y="4155952"/>
            <a:ext cx="7461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Inzet in fraude-, </a:t>
            </a:r>
            <a:r>
              <a:rPr lang="nl-NL" dirty="0" err="1" smtClean="0"/>
              <a:t>due</a:t>
            </a:r>
            <a:r>
              <a:rPr lang="nl-NL" dirty="0" smtClean="0"/>
              <a:t> diligence, ‘on-boarding CLM-systemen’- onderzoeken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Wat als deze technologie over een aantal jaar aanzienlijk goedkoper is en breed inzetbaar?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Denk aan: ‘achterstallig onderhoud’ bij contracten, vergunningen, subsidies, etc. repareren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228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46000" y="2945088"/>
            <a:ext cx="3644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/>
              <a:t>5</a:t>
            </a:r>
            <a:r>
              <a:rPr lang="nl-NL" sz="2400" dirty="0" smtClean="0"/>
              <a:t>. Online </a:t>
            </a:r>
            <a:r>
              <a:rPr lang="nl-NL" sz="2400" dirty="0" err="1" smtClean="0"/>
              <a:t>dispute</a:t>
            </a:r>
            <a:r>
              <a:rPr lang="nl-NL" sz="2400" dirty="0" smtClean="0"/>
              <a:t> </a:t>
            </a:r>
            <a:r>
              <a:rPr lang="nl-NL" sz="2400" dirty="0" err="1" smtClean="0"/>
              <a:t>resolution</a:t>
            </a:r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01" y="1887752"/>
            <a:ext cx="2028825" cy="7429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231" y="1265856"/>
            <a:ext cx="2875300" cy="88514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41" y="3965892"/>
            <a:ext cx="2627607" cy="4699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488" y="3743601"/>
            <a:ext cx="4936654" cy="91448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278" y="2150999"/>
            <a:ext cx="3835879" cy="64463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865" y="4892685"/>
            <a:ext cx="6838950" cy="60960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463113" y="5668736"/>
            <a:ext cx="655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Online bezwaarafhandeling? 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1208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16702" y="2945088"/>
            <a:ext cx="1818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/>
              <a:t>6</a:t>
            </a:r>
            <a:r>
              <a:rPr lang="nl-NL" sz="2400" dirty="0" smtClean="0"/>
              <a:t>. </a:t>
            </a:r>
            <a:r>
              <a:rPr lang="nl-NL" sz="2400" dirty="0"/>
              <a:t>Blockchain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15" y="726766"/>
            <a:ext cx="2790825" cy="1714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295" y="726766"/>
            <a:ext cx="3435260" cy="18631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746" y="3406753"/>
            <a:ext cx="5558259" cy="345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Toekomst?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57881" y="2751438"/>
            <a:ext cx="10134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/>
              <a:t>Integratie van de verschillende vormen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85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Waar zit nu snel muziek?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029730" y="2248930"/>
            <a:ext cx="81636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Niveau juridische afdeling: voor de nabije toekomst concrete mogelijkheden in 1-2-3</a:t>
            </a:r>
          </a:p>
          <a:p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smtClean="0"/>
              <a:t>Optimaliseren informatievoorziening, juridische administratie en ondersteuning relevante beslisprocessen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smtClean="0"/>
              <a:t>O.a. ondersteuning </a:t>
            </a:r>
            <a:r>
              <a:rPr lang="nl-NL" dirty="0" err="1" smtClean="0"/>
              <a:t>contractering</a:t>
            </a:r>
            <a:r>
              <a:rPr lang="nl-NL" dirty="0" smtClean="0"/>
              <a:t>, vergunning- en subsidieverlening, bezwaarbehandeling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smtClean="0"/>
              <a:t>Voordelen: beter overzicht, effectiever kennismanagement, minder fouten, betere communicatie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smtClean="0"/>
              <a:t>Volume is vaak wel noodzakelijk. Maar met 390 gemeenten </a:t>
            </a:r>
            <a:r>
              <a:rPr lang="nl-NL" dirty="0" smtClean="0"/>
              <a:t>kan </a:t>
            </a:r>
            <a:r>
              <a:rPr lang="nl-NL" dirty="0" smtClean="0"/>
              <a:t>er </a:t>
            </a:r>
            <a:r>
              <a:rPr lang="nl-NL" dirty="0" smtClean="0"/>
              <a:t>bij samenwerking snel volume  zijn…..</a:t>
            </a: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51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0"/>
            <a:ext cx="3017108" cy="994118"/>
          </a:xfrm>
        </p:spPr>
        <p:txBody>
          <a:bodyPr/>
          <a:lstStyle/>
          <a:p>
            <a:r>
              <a:rPr lang="nl-NL" dirty="0" smtClean="0"/>
              <a:t>Probleem?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219200" y="2174789"/>
            <a:ext cx="398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49" y="872351"/>
            <a:ext cx="8377876" cy="768350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141839" y="1574081"/>
            <a:ext cx="51980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zeer ervaren en leergierig </a:t>
            </a:r>
            <a:r>
              <a:rPr lang="nl-NL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mbt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22423" y="2154044"/>
            <a:ext cx="40138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iet mogelijkheden om  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86835" y="2112855"/>
            <a:ext cx="27431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verminderen  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56520" y="3735709"/>
            <a:ext cx="40138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tegelijkertijd kwaliteit te verhogen 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296931" y="3727471"/>
            <a:ext cx="40138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hiervoor jonge mensen aan te nemen 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244549" y="5049700"/>
            <a:ext cx="401388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wie niet mee wil doen gaat maar met vervroegd pensioen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-65903" y="1122363"/>
            <a:ext cx="11705968" cy="2387600"/>
          </a:xfrm>
        </p:spPr>
        <p:txBody>
          <a:bodyPr/>
          <a:lstStyle/>
          <a:p>
            <a:r>
              <a:rPr lang="nl-NL" dirty="0" smtClean="0"/>
              <a:t>“IT moet vrij maken, niet knechten”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Stef Joosten</a:t>
            </a:r>
          </a:p>
          <a:p>
            <a:r>
              <a:rPr lang="nl-NL" dirty="0" smtClean="0"/>
              <a:t>Hoogleraar procesarchitectuur, OU</a:t>
            </a:r>
          </a:p>
          <a:p>
            <a:r>
              <a:rPr lang="nl-NL" dirty="0" smtClean="0"/>
              <a:t>Ordina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43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Integrale benadering: </a:t>
            </a:r>
            <a:r>
              <a:rPr lang="nl-NL" b="1" dirty="0" err="1" smtClean="0">
                <a:ln/>
                <a:solidFill>
                  <a:schemeClr val="accent3"/>
                </a:solidFill>
              </a:rPr>
              <a:t>legal</a:t>
            </a:r>
            <a:r>
              <a:rPr lang="nl-NL" b="1" dirty="0" smtClean="0">
                <a:ln/>
                <a:solidFill>
                  <a:schemeClr val="accent3"/>
                </a:solidFill>
              </a:rPr>
              <a:t> design thinking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96777" y="1690688"/>
            <a:ext cx="7084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Doel: hogere juridische kwaliteit</a:t>
            </a:r>
          </a:p>
          <a:p>
            <a:endParaRPr lang="nl-NL" dirty="0" smtClean="0"/>
          </a:p>
          <a:p>
            <a:r>
              <a:rPr lang="nl-NL" dirty="0" smtClean="0"/>
              <a:t>Door: te voldoen aan behoeften gebruikers (professionals én burgers)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29678"/>
            <a:ext cx="6804453" cy="537465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941275" y="2734962"/>
            <a:ext cx="3546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Margaret </a:t>
            </a:r>
            <a:r>
              <a:rPr lang="nl-NL" dirty="0" err="1" smtClean="0"/>
              <a:t>Hagan</a:t>
            </a:r>
            <a:r>
              <a:rPr lang="nl-NL" dirty="0" smtClean="0"/>
              <a:t>, Legal design lab, </a:t>
            </a:r>
            <a:r>
              <a:rPr lang="nl-NL" dirty="0" smtClean="0"/>
              <a:t>Stanford  University</a:t>
            </a:r>
            <a:endParaRPr lang="nl-NL" dirty="0" smtClean="0"/>
          </a:p>
          <a:p>
            <a:r>
              <a:rPr lang="nl-NL" i="1" dirty="0" smtClean="0"/>
              <a:t>lawbydesign.com</a:t>
            </a:r>
            <a:endParaRPr lang="nl-NL" i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647" y="4649391"/>
            <a:ext cx="5004353" cy="77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-207221"/>
            <a:ext cx="10515600" cy="1325563"/>
          </a:xfrm>
        </p:spPr>
        <p:txBody>
          <a:bodyPr/>
          <a:lstStyle/>
          <a:p>
            <a:r>
              <a:rPr lang="nl-NL" dirty="0" smtClean="0"/>
              <a:t>Voorbeeld info design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470" y="1782"/>
            <a:ext cx="3376146" cy="229791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39" y="-680929"/>
            <a:ext cx="2159887" cy="36633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168"/>
            <a:ext cx="4979367" cy="37320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934" y="2299699"/>
            <a:ext cx="3380682" cy="23377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430" y="2731185"/>
            <a:ext cx="2107950" cy="31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Integrale benadering: </a:t>
            </a:r>
            <a:r>
              <a:rPr lang="nl-NL" b="1" dirty="0" err="1" smtClean="0">
                <a:ln/>
                <a:solidFill>
                  <a:schemeClr val="accent3"/>
                </a:solidFill>
              </a:rPr>
              <a:t>legal</a:t>
            </a:r>
            <a:r>
              <a:rPr lang="nl-NL" b="1" dirty="0" smtClean="0">
                <a:ln/>
                <a:solidFill>
                  <a:schemeClr val="accent3"/>
                </a:solidFill>
              </a:rPr>
              <a:t> design thinking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96777" y="1690688"/>
            <a:ext cx="7084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Doel: hogere juridische kwaliteit</a:t>
            </a:r>
          </a:p>
          <a:p>
            <a:endParaRPr lang="nl-NL" dirty="0" smtClean="0"/>
          </a:p>
          <a:p>
            <a:r>
              <a:rPr lang="nl-NL" dirty="0" smtClean="0"/>
              <a:t>Door: te voldoen aan behoeften gebruikers (professionals én burgers)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29678"/>
            <a:ext cx="6804453" cy="537465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702" y="4631773"/>
            <a:ext cx="5005250" cy="77425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413" y="3083516"/>
            <a:ext cx="317629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27437"/>
            <a:ext cx="12192000" cy="83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625" y="269875"/>
            <a:ext cx="10515600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T-</a:t>
            </a:r>
            <a:r>
              <a:rPr lang="nl-NL" b="1" dirty="0" err="1" smtClean="0">
                <a:ln/>
                <a:solidFill>
                  <a:schemeClr val="accent3"/>
                </a:solidFill>
              </a:rPr>
              <a:t>shaped</a:t>
            </a:r>
            <a:r>
              <a:rPr lang="nl-NL" b="1" dirty="0" smtClean="0">
                <a:ln/>
                <a:solidFill>
                  <a:schemeClr val="accent3"/>
                </a:solidFill>
              </a:rPr>
              <a:t> </a:t>
            </a:r>
            <a:r>
              <a:rPr lang="nl-NL" b="1" dirty="0" err="1" smtClean="0">
                <a:ln/>
                <a:solidFill>
                  <a:schemeClr val="accent3"/>
                </a:solidFill>
              </a:rPr>
              <a:t>legal</a:t>
            </a:r>
            <a:r>
              <a:rPr lang="nl-NL" b="1" dirty="0" smtClean="0">
                <a:ln/>
                <a:solidFill>
                  <a:schemeClr val="accent3"/>
                </a:solidFill>
              </a:rPr>
              <a:t> professionals….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165217" y="2339420"/>
            <a:ext cx="4286250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/>
              <a:t>Project-, proces-, datamanagement,</a:t>
            </a:r>
          </a:p>
          <a:p>
            <a:r>
              <a:rPr lang="nl-NL" sz="1600" dirty="0" smtClean="0"/>
              <a:t>Communicatie, </a:t>
            </a:r>
            <a:r>
              <a:rPr lang="nl-NL" sz="1600" dirty="0"/>
              <a:t>Design, Financieel</a:t>
            </a:r>
            <a:r>
              <a:rPr lang="nl-NL" sz="1600" dirty="0" smtClean="0"/>
              <a:t>, IT, AI, etc.</a:t>
            </a:r>
          </a:p>
          <a:p>
            <a:r>
              <a:rPr lang="nl-NL" sz="1600" dirty="0" smtClean="0"/>
              <a:t>  </a:t>
            </a:r>
            <a:endParaRPr lang="nl-NL" sz="1600" dirty="0"/>
          </a:p>
        </p:txBody>
      </p:sp>
      <p:sp>
        <p:nvSpPr>
          <p:cNvPr id="7" name="Tekstvak 6"/>
          <p:cNvSpPr txBox="1"/>
          <p:nvPr/>
        </p:nvSpPr>
        <p:spPr>
          <a:xfrm>
            <a:off x="4662011" y="3201194"/>
            <a:ext cx="1292662" cy="2975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nl-NL" sz="7200" dirty="0" smtClean="0"/>
              <a:t>Legal</a:t>
            </a:r>
            <a:endParaRPr lang="nl-NL" sz="7200" dirty="0"/>
          </a:p>
        </p:txBody>
      </p:sp>
      <p:sp>
        <p:nvSpPr>
          <p:cNvPr id="8" name="Tekstvak 7"/>
          <p:cNvSpPr txBox="1"/>
          <p:nvPr/>
        </p:nvSpPr>
        <p:spPr>
          <a:xfrm>
            <a:off x="336884" y="4916905"/>
            <a:ext cx="401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Niet elke juridische professional dezelfde T…… </a:t>
            </a:r>
            <a:endParaRPr lang="nl-NL" sz="24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241" y="1970088"/>
            <a:ext cx="3352800" cy="188595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9657915" y="4183821"/>
            <a:ext cx="69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R. </a:t>
            </a:r>
            <a:r>
              <a:rPr lang="nl-NL" dirty="0" err="1" smtClean="0"/>
              <a:t>Amani</a:t>
            </a:r>
            <a:r>
              <a:rPr lang="nl-NL" dirty="0" smtClean="0"/>
              <a:t> </a:t>
            </a:r>
            <a:r>
              <a:rPr lang="nl-NL" dirty="0" err="1" smtClean="0"/>
              <a:t>Smathers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549" y="6140554"/>
            <a:ext cx="2854884" cy="5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0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09" y="227186"/>
            <a:ext cx="5039680" cy="9585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96" y="1388203"/>
            <a:ext cx="5743013" cy="1136067"/>
          </a:xfrm>
          <a:prstGeom prst="rect">
            <a:avLst/>
          </a:prstGeom>
        </p:spPr>
      </p:pic>
      <p:pic>
        <p:nvPicPr>
          <p:cNvPr id="7" name="Afbeelding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07" y="76489"/>
            <a:ext cx="3392254" cy="137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09" y="4105246"/>
            <a:ext cx="2762250" cy="4381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407" y="5150009"/>
            <a:ext cx="6353175" cy="15621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999" y="5032110"/>
            <a:ext cx="5872518" cy="177316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824420"/>
            <a:ext cx="4747285" cy="121251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1376" y="2669599"/>
            <a:ext cx="6702251" cy="228958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56" y="3430675"/>
            <a:ext cx="590550" cy="47625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871" y="1357251"/>
            <a:ext cx="5328406" cy="823634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010967" y="445242"/>
            <a:ext cx="9667026" cy="59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5400" dirty="0" smtClean="0"/>
          </a:p>
          <a:p>
            <a:r>
              <a:rPr lang="nl-NL" sz="5400" dirty="0" smtClean="0"/>
              <a:t>Achtergrond</a:t>
            </a:r>
          </a:p>
          <a:p>
            <a:endParaRPr lang="nl-NL" sz="3600" dirty="0" smtClean="0"/>
          </a:p>
          <a:p>
            <a:r>
              <a:rPr lang="nl-NL" sz="4400" dirty="0" smtClean="0"/>
              <a:t>Toenemende concurrentie, mede onder invloed economische crisis</a:t>
            </a:r>
          </a:p>
          <a:p>
            <a:endParaRPr lang="nl-NL" sz="4400" dirty="0"/>
          </a:p>
          <a:p>
            <a:r>
              <a:rPr lang="nl-NL" sz="4400" dirty="0" smtClean="0"/>
              <a:t>“More </a:t>
            </a:r>
            <a:r>
              <a:rPr lang="nl-NL" sz="4400" dirty="0" err="1" smtClean="0"/>
              <a:t>for</a:t>
            </a:r>
            <a:r>
              <a:rPr lang="nl-NL" sz="4400" dirty="0" smtClean="0"/>
              <a:t> </a:t>
            </a:r>
            <a:r>
              <a:rPr lang="nl-NL" sz="4400" dirty="0" err="1" smtClean="0"/>
              <a:t>less</a:t>
            </a:r>
            <a:r>
              <a:rPr lang="nl-NL" sz="4400" dirty="0" smtClean="0"/>
              <a:t>”, “</a:t>
            </a:r>
            <a:r>
              <a:rPr lang="nl-NL" sz="4400" dirty="0" err="1" smtClean="0"/>
              <a:t>Better</a:t>
            </a:r>
            <a:r>
              <a:rPr lang="nl-NL" sz="4400" dirty="0" smtClean="0"/>
              <a:t>, </a:t>
            </a:r>
            <a:r>
              <a:rPr lang="nl-NL" sz="4400" dirty="0" err="1" smtClean="0"/>
              <a:t>faster</a:t>
            </a:r>
            <a:r>
              <a:rPr lang="nl-NL" sz="4400" dirty="0" smtClean="0"/>
              <a:t>, </a:t>
            </a:r>
            <a:r>
              <a:rPr lang="nl-NL" sz="4400" dirty="0" err="1" smtClean="0"/>
              <a:t>cheaper</a:t>
            </a:r>
            <a:r>
              <a:rPr lang="nl-NL" sz="4400" dirty="0" smtClean="0"/>
              <a:t>”</a:t>
            </a:r>
          </a:p>
          <a:p>
            <a:endParaRPr lang="nl-NL" sz="4400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60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048000" y="942975"/>
            <a:ext cx="6063049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</a:t>
            </a:r>
            <a:r>
              <a:rPr lang="nl-NL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egal </a:t>
            </a:r>
            <a:r>
              <a:rPr lang="nl-NL" sz="4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tech</a:t>
            </a:r>
            <a:r>
              <a:rPr lang="nl-NL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verkenning</a:t>
            </a:r>
            <a:endParaRPr lang="nl-NL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55691" y="1933575"/>
            <a:ext cx="144780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Wat is het?  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048000" y="2954298"/>
            <a:ext cx="4053015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Wat </a:t>
            </a:r>
            <a:r>
              <a:rPr lang="nl-NL" dirty="0" smtClean="0"/>
              <a:t>moet de juridische functie </a:t>
            </a:r>
            <a:r>
              <a:rPr lang="nl-NL" dirty="0"/>
              <a:t>ermee?  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629276" y="3962400"/>
            <a:ext cx="2714624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En hoe gaan we dat doen?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549" y="6140554"/>
            <a:ext cx="2854884" cy="5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23849" y="311110"/>
            <a:ext cx="3838575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/>
              <a:t>Juridische kwaliteitszorg</a:t>
            </a:r>
            <a:endParaRPr lang="nl-NL" sz="2000" dirty="0"/>
          </a:p>
        </p:txBody>
      </p:sp>
      <p:sp>
        <p:nvSpPr>
          <p:cNvPr id="4" name="Tekstvak 3"/>
          <p:cNvSpPr txBox="1"/>
          <p:nvPr/>
        </p:nvSpPr>
        <p:spPr>
          <a:xfrm>
            <a:off x="1000124" y="1135171"/>
            <a:ext cx="590550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/>
              <a:t>Doel: optimaliseren juridische functie</a:t>
            </a:r>
            <a:endParaRPr lang="nl-NL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1804986" y="2017592"/>
            <a:ext cx="6948488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/>
              <a:t>Door: regie- en monitorfunctie bij relevante juridische (primaire of secundaire) processen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2626515" y="3141646"/>
            <a:ext cx="8327233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/>
              <a:t>Noodzakelijke voorwaarde: informatievoorziening (via personen en systemen)</a:t>
            </a:r>
            <a:endParaRPr lang="nl-NL" sz="2000" dirty="0"/>
          </a:p>
        </p:txBody>
      </p:sp>
      <p:sp>
        <p:nvSpPr>
          <p:cNvPr id="8" name="Tekstvak 7"/>
          <p:cNvSpPr txBox="1"/>
          <p:nvPr/>
        </p:nvSpPr>
        <p:spPr>
          <a:xfrm>
            <a:off x="1133475" y="3985918"/>
            <a:ext cx="954404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/>
              <a:t>Veel juridische relevante informatie is nu nog ‘ongestructureerd’ en moeilijk toegankelijk</a:t>
            </a:r>
            <a:endParaRPr lang="nl-NL" sz="2000" dirty="0"/>
          </a:p>
        </p:txBody>
      </p:sp>
      <p:sp>
        <p:nvSpPr>
          <p:cNvPr id="9" name="Tekstvak 8"/>
          <p:cNvSpPr txBox="1"/>
          <p:nvPr/>
        </p:nvSpPr>
        <p:spPr>
          <a:xfrm>
            <a:off x="83341" y="4716964"/>
            <a:ext cx="9174957" cy="10156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/>
              <a:t>Legal </a:t>
            </a:r>
            <a:r>
              <a:rPr lang="nl-NL" sz="2000" dirty="0" err="1" smtClean="0"/>
              <a:t>tech</a:t>
            </a:r>
            <a:r>
              <a:rPr lang="nl-NL" sz="2000" dirty="0" smtClean="0"/>
              <a:t>-applicaties: </a:t>
            </a:r>
          </a:p>
          <a:p>
            <a:pPr marL="342900" indent="-342900">
              <a:buFontTx/>
              <a:buChar char="-"/>
            </a:pPr>
            <a:r>
              <a:rPr lang="nl-NL" sz="2000" dirty="0" smtClean="0"/>
              <a:t>ondersteunen</a:t>
            </a:r>
            <a:r>
              <a:rPr lang="nl-NL" sz="2000" dirty="0"/>
              <a:t>, structureren en optimaliseren van juridische </a:t>
            </a:r>
            <a:r>
              <a:rPr lang="nl-NL" sz="2000" dirty="0" smtClean="0"/>
              <a:t>taken en processen</a:t>
            </a:r>
          </a:p>
          <a:p>
            <a:pPr marL="342900" indent="-342900">
              <a:buFontTx/>
              <a:buChar char="-"/>
            </a:pPr>
            <a:r>
              <a:rPr lang="nl-NL" sz="2000" dirty="0" smtClean="0"/>
              <a:t>beheren</a:t>
            </a:r>
            <a:r>
              <a:rPr lang="nl-NL" sz="2000" dirty="0"/>
              <a:t>, structureren, ontsluiten en analyseren van </a:t>
            </a:r>
            <a:r>
              <a:rPr lang="nl-NL" sz="2000" dirty="0" smtClean="0"/>
              <a:t>informatie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43626" y="367844"/>
            <a:ext cx="502920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Wat is het verband? </a:t>
            </a:r>
            <a:endParaRPr lang="nl-NL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13" name="Rechte verbindingslijn met pijl 12"/>
          <p:cNvCxnSpPr>
            <a:stCxn id="3" idx="2"/>
          </p:cNvCxnSpPr>
          <p:nvPr/>
        </p:nvCxnSpPr>
        <p:spPr>
          <a:xfrm flipH="1">
            <a:off x="2243136" y="711220"/>
            <a:ext cx="1" cy="42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>
            <a:off x="3952874" y="1535281"/>
            <a:ext cx="1" cy="495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7" name="Rechte verbindingslijn met pijl 16"/>
          <p:cNvCxnSpPr/>
          <p:nvPr/>
        </p:nvCxnSpPr>
        <p:spPr>
          <a:xfrm>
            <a:off x="5755480" y="2725478"/>
            <a:ext cx="0" cy="427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9" name="Rechte verbindingslijn met pijl 18"/>
          <p:cNvCxnSpPr>
            <a:stCxn id="7" idx="2"/>
          </p:cNvCxnSpPr>
          <p:nvPr/>
        </p:nvCxnSpPr>
        <p:spPr>
          <a:xfrm>
            <a:off x="6790132" y="3541756"/>
            <a:ext cx="0" cy="442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7" name="Tekstvak 36"/>
          <p:cNvSpPr txBox="1"/>
          <p:nvPr/>
        </p:nvSpPr>
        <p:spPr>
          <a:xfrm>
            <a:off x="540541" y="6034150"/>
            <a:ext cx="11487336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/>
              <a:t>Beoogd resultaat: minder fouten, beter navolgbaar, efficiënter, sneller	                    hogere juridische kwaliteit</a:t>
            </a:r>
          </a:p>
        </p:txBody>
      </p:sp>
      <p:cxnSp>
        <p:nvCxnSpPr>
          <p:cNvPr id="40" name="Rechte verbindingslijn met pijl 39"/>
          <p:cNvCxnSpPr/>
          <p:nvPr/>
        </p:nvCxnSpPr>
        <p:spPr>
          <a:xfrm>
            <a:off x="7989905" y="6257401"/>
            <a:ext cx="9620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" name="Rechte verbindingslijn met pijl 40"/>
          <p:cNvCxnSpPr/>
          <p:nvPr/>
        </p:nvCxnSpPr>
        <p:spPr>
          <a:xfrm>
            <a:off x="4637482" y="4386562"/>
            <a:ext cx="0" cy="321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2" name="Rechte verbindingslijn met pijl 41"/>
          <p:cNvCxnSpPr/>
          <p:nvPr/>
        </p:nvCxnSpPr>
        <p:spPr>
          <a:xfrm>
            <a:off x="4656532" y="5729587"/>
            <a:ext cx="0" cy="304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06294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32410" y="727293"/>
            <a:ext cx="5870682" cy="48013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In een </a:t>
            </a:r>
            <a:r>
              <a:rPr lang="nl-NL" dirty="0" smtClean="0"/>
              <a:t>sterk gejuridiseerde wereld:</a:t>
            </a:r>
            <a:endParaRPr lang="nl-NL" dirty="0"/>
          </a:p>
          <a:p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 smtClean="0"/>
              <a:t>Waar legitimiteit van overheidshandelen onder druk staat…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Waar veel burgers in hun privéleven dagelijks ook ‘Cool blue’- en ‘Apple’-ervaringen hebben….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 smtClean="0"/>
              <a:t>Zorgen dat:</a:t>
            </a:r>
          </a:p>
          <a:p>
            <a:r>
              <a:rPr lang="nl-NL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Juridische professionals bij de overheid in processen technologie inzetten waar dat bijdraagt aan juridische kwaliteit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Zodat altijd beperkt beschikbare personele capaciteit efficiënt wordt ingezet  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En de (sterk vergrijsde) lokale overheid ook een aantrekkelijke werkgever wordt/ blijft voor jonge juridische professionals….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49" y="1977747"/>
            <a:ext cx="4114800" cy="2743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549" y="6140554"/>
            <a:ext cx="2854884" cy="5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4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853" y="131762"/>
            <a:ext cx="10515600" cy="1325563"/>
          </a:xfrm>
        </p:spPr>
        <p:txBody>
          <a:bodyPr/>
          <a:lstStyle/>
          <a:p>
            <a:r>
              <a:rPr lang="nl-NL" dirty="0" smtClean="0"/>
              <a:t>Voorstellen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81823" y="1400582"/>
            <a:ext cx="10515600" cy="4719638"/>
          </a:xfrm>
        </p:spPr>
        <p:txBody>
          <a:bodyPr/>
          <a:lstStyle/>
          <a:p>
            <a:pPr lvl="1"/>
            <a:r>
              <a:rPr lang="nl-NL" sz="1800" dirty="0" smtClean="0"/>
              <a:t>Senior-onderzoeker Lectoraat Legal Management</a:t>
            </a:r>
            <a:r>
              <a:rPr lang="nl-NL" sz="1800" dirty="0"/>
              <a:t> </a:t>
            </a:r>
            <a:endParaRPr lang="nl-NL" sz="1800" dirty="0" smtClean="0"/>
          </a:p>
          <a:p>
            <a:pPr lvl="1"/>
            <a:endParaRPr lang="nl-NL" sz="1800" dirty="0" smtClean="0"/>
          </a:p>
          <a:p>
            <a:pPr lvl="1"/>
            <a:r>
              <a:rPr lang="nl-NL" sz="1800" dirty="0" smtClean="0"/>
              <a:t>Als adviseur en docent verbonden aan: </a:t>
            </a:r>
          </a:p>
          <a:p>
            <a:pPr lvl="2"/>
            <a:r>
              <a:rPr lang="nl-NL" sz="1800" dirty="0"/>
              <a:t>bachelor </a:t>
            </a:r>
            <a:r>
              <a:rPr lang="nl-NL" sz="1800" dirty="0" smtClean="0"/>
              <a:t>HBO-Rechten, </a:t>
            </a:r>
            <a:r>
              <a:rPr lang="nl-NL" sz="1800" dirty="0" err="1" smtClean="0"/>
              <a:t>HvA</a:t>
            </a:r>
            <a:endParaRPr lang="nl-NL" sz="1800" dirty="0" smtClean="0"/>
          </a:p>
          <a:p>
            <a:pPr lvl="2"/>
            <a:r>
              <a:rPr lang="nl-NL" sz="1800" dirty="0" smtClean="0"/>
              <a:t>(deeltijd)master Legal Management, </a:t>
            </a:r>
            <a:r>
              <a:rPr lang="nl-NL" sz="1800" dirty="0" err="1" smtClean="0"/>
              <a:t>HvA</a:t>
            </a:r>
            <a:r>
              <a:rPr lang="nl-NL" sz="1800" dirty="0" smtClean="0"/>
              <a:t>  </a:t>
            </a:r>
          </a:p>
          <a:p>
            <a:pPr lvl="1"/>
            <a:endParaRPr lang="nl-NL" sz="1800" dirty="0" smtClean="0"/>
          </a:p>
          <a:p>
            <a:pPr lvl="1"/>
            <a:r>
              <a:rPr lang="en-US" sz="1800" dirty="0" err="1" smtClean="0"/>
              <a:t>Promotieonderzoek</a:t>
            </a:r>
            <a:r>
              <a:rPr lang="en-US" sz="1800" dirty="0" smtClean="0"/>
              <a:t>: </a:t>
            </a:r>
            <a:r>
              <a:rPr lang="en-US" sz="1800" dirty="0" err="1" smtClean="0"/>
              <a:t>juridisch</a:t>
            </a:r>
            <a:r>
              <a:rPr lang="en-US" sz="1800" dirty="0" smtClean="0"/>
              <a:t> </a:t>
            </a:r>
            <a:r>
              <a:rPr lang="en-US" sz="1800" dirty="0" err="1" smtClean="0"/>
              <a:t>risicomanagement</a:t>
            </a:r>
            <a:endParaRPr lang="nl-NL" sz="1800" dirty="0"/>
          </a:p>
          <a:p>
            <a:pPr marL="457200" lvl="1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AE269D-FFA0-B149-B0CE-C20BB893522D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grpSp>
        <p:nvGrpSpPr>
          <p:cNvPr id="18" name="Groep 17"/>
          <p:cNvGrpSpPr/>
          <p:nvPr/>
        </p:nvGrpSpPr>
        <p:grpSpPr>
          <a:xfrm>
            <a:off x="170853" y="4610205"/>
            <a:ext cx="11500787" cy="1882150"/>
            <a:chOff x="170853" y="4610205"/>
            <a:chExt cx="11500787" cy="1882150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184" y="4611244"/>
              <a:ext cx="1244402" cy="1874101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853" y="4611245"/>
              <a:ext cx="1318524" cy="1874100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9623" y="4611245"/>
              <a:ext cx="1287012" cy="1874100"/>
            </a:xfrm>
            <a:prstGeom prst="rect">
              <a:avLst/>
            </a:prstGeom>
          </p:spPr>
        </p:pic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2821" y="4611245"/>
              <a:ext cx="1312258" cy="1874100"/>
            </a:xfrm>
            <a:prstGeom prst="rect">
              <a:avLst/>
            </a:prstGeom>
          </p:spPr>
        </p:pic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5691" y="4623707"/>
              <a:ext cx="1315949" cy="1868095"/>
            </a:xfrm>
            <a:prstGeom prst="rect">
              <a:avLst/>
            </a:prstGeom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8634" y="4623707"/>
              <a:ext cx="1324279" cy="1868095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8091" y="4610205"/>
              <a:ext cx="1326893" cy="1881598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34534" y="4623620"/>
              <a:ext cx="1478041" cy="1868735"/>
            </a:xfrm>
            <a:prstGeom prst="rect">
              <a:avLst/>
            </a:prstGeom>
          </p:spPr>
        </p:pic>
      </p:grpSp>
      <p:pic>
        <p:nvPicPr>
          <p:cNvPr id="19" name="Afbeelding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3662" y="442322"/>
            <a:ext cx="3419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Legal </a:t>
            </a:r>
            <a:r>
              <a:rPr lang="nl-NL" b="1" dirty="0" err="1" smtClean="0">
                <a:ln/>
                <a:solidFill>
                  <a:schemeClr val="accent3"/>
                </a:solidFill>
              </a:rPr>
              <a:t>tech</a:t>
            </a:r>
            <a:r>
              <a:rPr lang="nl-NL" b="1" dirty="0" smtClean="0">
                <a:ln/>
                <a:solidFill>
                  <a:schemeClr val="accent3"/>
                </a:solidFill>
              </a:rPr>
              <a:t>: wat is het?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Software die het werk van juristen, juridische taken, juridische processen en/of juridische dienstverlening ondersteunt of (deels) vervangt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Niet altijd scherp af te bakenen van </a:t>
            </a:r>
            <a:r>
              <a:rPr lang="nl-NL" dirty="0" err="1" smtClean="0"/>
              <a:t>FinTech</a:t>
            </a:r>
            <a:r>
              <a:rPr lang="nl-NL" dirty="0" smtClean="0"/>
              <a:t>, </a:t>
            </a:r>
            <a:r>
              <a:rPr lang="nl-NL" dirty="0" err="1" smtClean="0"/>
              <a:t>RegTech</a:t>
            </a:r>
            <a:r>
              <a:rPr lang="nl-NL" dirty="0" smtClean="0"/>
              <a:t>, </a:t>
            </a:r>
            <a:r>
              <a:rPr lang="nl-NL" dirty="0" err="1" smtClean="0"/>
              <a:t>GovTech</a:t>
            </a:r>
            <a:r>
              <a:rPr lang="nl-NL" dirty="0" smtClean="0"/>
              <a:t>….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549" y="6140554"/>
            <a:ext cx="2854884" cy="5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498" y="-178572"/>
            <a:ext cx="10515600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b="1" dirty="0" smtClean="0">
                <a:ln/>
                <a:solidFill>
                  <a:schemeClr val="accent3"/>
                </a:solidFill>
              </a:rPr>
              <a:t>Legal </a:t>
            </a:r>
            <a:r>
              <a:rPr lang="nl-NL" b="1" dirty="0" err="1" smtClean="0">
                <a:ln/>
                <a:solidFill>
                  <a:schemeClr val="accent3"/>
                </a:solidFill>
              </a:rPr>
              <a:t>tech</a:t>
            </a:r>
            <a:r>
              <a:rPr lang="nl-NL" b="1" dirty="0" smtClean="0">
                <a:ln/>
                <a:solidFill>
                  <a:schemeClr val="accent3"/>
                </a:solidFill>
              </a:rPr>
              <a:t>: een indeling </a:t>
            </a:r>
            <a:endParaRPr lang="nl-NL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498" y="843812"/>
            <a:ext cx="10515600" cy="5551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 smtClean="0"/>
              <a:t>1. Informatievoorziening/ </a:t>
            </a:r>
            <a:r>
              <a:rPr lang="nl-NL" sz="2400" dirty="0" smtClean="0"/>
              <a:t>kennismanagent</a:t>
            </a:r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2. Beheer- en </a:t>
            </a:r>
            <a:r>
              <a:rPr lang="nl-NL" sz="2400" dirty="0" smtClean="0"/>
              <a:t>administratiesystemen</a:t>
            </a:r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3. Beslissingsondersteunende </a:t>
            </a:r>
            <a:r>
              <a:rPr lang="nl-NL" sz="2400" dirty="0" smtClean="0"/>
              <a:t>systemen</a:t>
            </a:r>
          </a:p>
          <a:p>
            <a:pPr marL="0" indent="0">
              <a:buNone/>
            </a:pPr>
            <a:r>
              <a:rPr lang="nl-NL" sz="1800" i="1" dirty="0" smtClean="0"/>
              <a:t>(of: kennissystemen/ expertsystemen/ </a:t>
            </a:r>
          </a:p>
          <a:p>
            <a:pPr marL="0" indent="0">
              <a:buNone/>
            </a:pPr>
            <a:r>
              <a:rPr lang="nl-NL" sz="1800" i="1" dirty="0" smtClean="0"/>
              <a:t>document </a:t>
            </a:r>
            <a:r>
              <a:rPr lang="nl-NL" sz="1800" i="1" dirty="0" err="1" smtClean="0"/>
              <a:t>automation</a:t>
            </a:r>
            <a:r>
              <a:rPr lang="nl-NL" sz="1800" i="1" dirty="0" smtClean="0"/>
              <a:t>)</a:t>
            </a:r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4. </a:t>
            </a:r>
            <a:r>
              <a:rPr lang="nl-NL" sz="2400" dirty="0" err="1" smtClean="0"/>
              <a:t>E-discovery</a:t>
            </a:r>
            <a:r>
              <a:rPr lang="nl-NL" sz="2400" dirty="0" smtClean="0"/>
              <a:t> </a:t>
            </a:r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5. </a:t>
            </a:r>
            <a:r>
              <a:rPr lang="nl-NL" sz="2400" dirty="0"/>
              <a:t>Online </a:t>
            </a:r>
            <a:r>
              <a:rPr lang="nl-NL" sz="2400" dirty="0" err="1"/>
              <a:t>dispute</a:t>
            </a:r>
            <a:r>
              <a:rPr lang="nl-NL" sz="2400" dirty="0"/>
              <a:t> </a:t>
            </a:r>
            <a:r>
              <a:rPr lang="nl-NL" sz="2400" dirty="0" err="1" smtClean="0"/>
              <a:t>resolution</a:t>
            </a:r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6. </a:t>
            </a:r>
            <a:r>
              <a:rPr lang="nl-NL" sz="2400" dirty="0" smtClean="0"/>
              <a:t>Blockchain</a:t>
            </a:r>
          </a:p>
          <a:p>
            <a:pPr marL="0" indent="0">
              <a:buNone/>
            </a:pPr>
            <a:r>
              <a:rPr lang="nl-NL" sz="2400" dirty="0" smtClean="0"/>
              <a:t>7. Overig 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31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549" y="6140554"/>
            <a:ext cx="2854884" cy="54075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59827" y="1058776"/>
            <a:ext cx="312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Ondersteunend, o.a.: </a:t>
            </a:r>
          </a:p>
          <a:p>
            <a:r>
              <a:rPr lang="nl-NL" dirty="0" smtClean="0"/>
              <a:t>Samenwerkingsplatforms 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696" y="1932341"/>
            <a:ext cx="1219200" cy="5810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401" y="1918495"/>
            <a:ext cx="1320150" cy="5715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084540" y="2656916"/>
            <a:ext cx="312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Digitale handtekeningen: </a:t>
            </a:r>
          </a:p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919" y="3162752"/>
            <a:ext cx="1726350" cy="5715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942" y="3162752"/>
            <a:ext cx="660306" cy="146605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6919" y="3940850"/>
            <a:ext cx="781050" cy="7810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296" y="4810115"/>
            <a:ext cx="2069082" cy="7747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024" y="5391070"/>
            <a:ext cx="2388123" cy="74948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090" y="5619726"/>
            <a:ext cx="2540557" cy="52082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5397" y="6109671"/>
            <a:ext cx="1613254" cy="5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0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10018</TotalTime>
  <Words>770</Words>
  <Application>Microsoft Office PowerPoint</Application>
  <PresentationFormat>Breedbeeld</PresentationFormat>
  <Paragraphs>139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Kantoorthema</vt:lpstr>
      <vt:lpstr>Legal tech</vt:lpstr>
      <vt:lpstr>“IT moet vrij maken, niet knechten”</vt:lpstr>
      <vt:lpstr>PowerPoint-presentatie</vt:lpstr>
      <vt:lpstr>PowerPoint-presentatie</vt:lpstr>
      <vt:lpstr>PowerPoint-presentatie</vt:lpstr>
      <vt:lpstr>PowerPoint-presentatie</vt:lpstr>
      <vt:lpstr>Voorstellen</vt:lpstr>
      <vt:lpstr>Legal tech: wat is het?</vt:lpstr>
      <vt:lpstr>Legal tech: een indeling </vt:lpstr>
      <vt:lpstr>Hoe ver kan dit gaan?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Toekomst?</vt:lpstr>
      <vt:lpstr>Waar zit nu snel muziek?</vt:lpstr>
      <vt:lpstr>Probleem?</vt:lpstr>
      <vt:lpstr>Integrale benadering: legal design thinking</vt:lpstr>
      <vt:lpstr>Voorbeeld info design</vt:lpstr>
      <vt:lpstr>Integrale benadering: legal design thinking</vt:lpstr>
      <vt:lpstr>PowerPoint-presentatie</vt:lpstr>
      <vt:lpstr>T-shaped legal professionals….</vt:lpstr>
      <vt:lpstr>Vragen?</vt:lpstr>
    </vt:vector>
  </TitlesOfParts>
  <Company>Hogeschool van Amsterdam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I. Timmer</dc:creator>
  <cp:lastModifiedBy>I. Timmer</cp:lastModifiedBy>
  <cp:revision>184</cp:revision>
  <dcterms:created xsi:type="dcterms:W3CDTF">2017-03-24T12:19:04Z</dcterms:created>
  <dcterms:modified xsi:type="dcterms:W3CDTF">2017-06-22T05:49:13Z</dcterms:modified>
</cp:coreProperties>
</file>